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9"/>
  </p:notesMasterIdLst>
  <p:sldIdLst>
    <p:sldId id="256" r:id="rId2"/>
    <p:sldId id="283" r:id="rId3"/>
    <p:sldId id="257" r:id="rId4"/>
    <p:sldId id="279" r:id="rId5"/>
    <p:sldId id="258" r:id="rId6"/>
    <p:sldId id="260" r:id="rId7"/>
    <p:sldId id="261" r:id="rId8"/>
    <p:sldId id="259" r:id="rId9"/>
    <p:sldId id="276" r:id="rId10"/>
    <p:sldId id="277" r:id="rId11"/>
    <p:sldId id="278" r:id="rId12"/>
    <p:sldId id="262" r:id="rId13"/>
    <p:sldId id="280" r:id="rId14"/>
    <p:sldId id="274" r:id="rId15"/>
    <p:sldId id="263" r:id="rId16"/>
    <p:sldId id="265" r:id="rId17"/>
    <p:sldId id="264" r:id="rId18"/>
    <p:sldId id="275" r:id="rId19"/>
    <p:sldId id="272" r:id="rId20"/>
    <p:sldId id="267" r:id="rId21"/>
    <p:sldId id="266" r:id="rId22"/>
    <p:sldId id="268" r:id="rId23"/>
    <p:sldId id="269" r:id="rId24"/>
    <p:sldId id="270" r:id="rId25"/>
    <p:sldId id="271" r:id="rId26"/>
    <p:sldId id="281" r:id="rId27"/>
    <p:sldId id="282" r:id="rId28"/>
    <p:sldId id="284" r:id="rId29"/>
    <p:sldId id="285" r:id="rId30"/>
    <p:sldId id="286" r:id="rId31"/>
    <p:sldId id="287" r:id="rId32"/>
    <p:sldId id="288" r:id="rId33"/>
    <p:sldId id="289" r:id="rId34"/>
    <p:sldId id="290" r:id="rId35"/>
    <p:sldId id="291" r:id="rId36"/>
    <p:sldId id="292" r:id="rId37"/>
    <p:sldId id="273"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328"/>
    <p:restoredTop sz="90689"/>
  </p:normalViewPr>
  <p:slideViewPr>
    <p:cSldViewPr snapToGrid="0" snapToObjects="1">
      <p:cViewPr varScale="1">
        <p:scale>
          <a:sx n="107" d="100"/>
          <a:sy n="107" d="100"/>
        </p:scale>
        <p:origin x="103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png>
</file>

<file path=ppt/media/image1.tiff>
</file>

<file path=ppt/media/image10.png>
</file>

<file path=ppt/media/image11.png>
</file>

<file path=ppt/media/image12.png>
</file>

<file path=ppt/media/image13.tiff>
</file>

<file path=ppt/media/image16.tiff>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D840C7-9F23-7A46-B96D-52B8AE08AF7D}" type="datetimeFigureOut">
              <a:rPr lang="en-US" smtClean="0"/>
              <a:t>7/26/17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93DCF1-F9EF-AA44-A123-FD1B42A0E006}" type="slidenum">
              <a:rPr lang="en-US" smtClean="0"/>
              <a:t>‹#›</a:t>
            </a:fld>
            <a:endParaRPr lang="en-US"/>
          </a:p>
        </p:txBody>
      </p:sp>
    </p:spTree>
    <p:extLst>
      <p:ext uri="{BB962C8B-B14F-4D97-AF65-F5344CB8AC3E}">
        <p14:creationId xmlns:p14="http://schemas.microsoft.com/office/powerpoint/2010/main" val="11484227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3DCF1-F9EF-AA44-A123-FD1B42A0E006}" type="slidenum">
              <a:rPr lang="en-US" smtClean="0"/>
              <a:t>1</a:t>
            </a:fld>
            <a:endParaRPr lang="en-US"/>
          </a:p>
        </p:txBody>
      </p:sp>
    </p:spTree>
    <p:extLst>
      <p:ext uri="{BB962C8B-B14F-4D97-AF65-F5344CB8AC3E}">
        <p14:creationId xmlns:p14="http://schemas.microsoft.com/office/powerpoint/2010/main" val="1002072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I visualize the inference and memory usage of our STR-Net.</a:t>
            </a:r>
          </a:p>
          <a:p>
            <a:r>
              <a:rPr lang="mr-IN" baseline="0" dirty="0" smtClean="0"/>
              <a:t>…</a:t>
            </a:r>
            <a:endParaRPr lang="en-US" baseline="0" dirty="0" smtClean="0"/>
          </a:p>
          <a:p>
            <a:r>
              <a:rPr lang="en-US" baseline="0" dirty="0" smtClean="0"/>
              <a:t>Basically, sharing parameters saves a lot of space and makes the NN more generalized.</a:t>
            </a:r>
          </a:p>
          <a:p>
            <a:r>
              <a:rPr lang="en-US" baseline="0" dirty="0" smtClean="0"/>
              <a:t>But allowing each unit have their own weights may increase the expressive power of the NN, since we have more parameters. </a:t>
            </a:r>
          </a:p>
          <a:p>
            <a:endParaRPr lang="en-US" baseline="0" dirty="0" smtClean="0"/>
          </a:p>
          <a:p>
            <a:r>
              <a:rPr lang="en-US" baseline="0" dirty="0" smtClean="0"/>
              <a:t> </a:t>
            </a:r>
            <a:endParaRPr lang="en-US" dirty="0"/>
          </a:p>
        </p:txBody>
      </p:sp>
      <p:sp>
        <p:nvSpPr>
          <p:cNvPr id="4" name="Slide Number Placeholder 3"/>
          <p:cNvSpPr>
            <a:spLocks noGrp="1"/>
          </p:cNvSpPr>
          <p:nvPr>
            <p:ph type="sldNum" sz="quarter" idx="10"/>
          </p:nvPr>
        </p:nvSpPr>
        <p:spPr/>
        <p:txBody>
          <a:bodyPr/>
          <a:lstStyle/>
          <a:p>
            <a:fld id="{FED47732-C4E1-4B4F-936A-534B91F2F3FC}" type="slidenum">
              <a:rPr lang="en-US" smtClean="0"/>
              <a:t>33</a:t>
            </a:fld>
            <a:endParaRPr lang="en-US"/>
          </a:p>
        </p:txBody>
      </p:sp>
    </p:spTree>
    <p:extLst>
      <p:ext uri="{BB962C8B-B14F-4D97-AF65-F5344CB8AC3E}">
        <p14:creationId xmlns:p14="http://schemas.microsoft.com/office/powerpoint/2010/main" val="1224420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Instead of predicting</a:t>
            </a:r>
            <a:r>
              <a:rPr lang="en-US" baseline="0" dirty="0" smtClean="0"/>
              <a:t> the best activity for the current frame, we aim to find the best probability distribution of the activities over time, by exploring in the action space.</a:t>
            </a:r>
            <a:endParaRPr lang="en-US" dirty="0"/>
          </a:p>
        </p:txBody>
      </p:sp>
      <p:sp>
        <p:nvSpPr>
          <p:cNvPr id="4" name="Slide Number Placeholder 3"/>
          <p:cNvSpPr>
            <a:spLocks noGrp="1"/>
          </p:cNvSpPr>
          <p:nvPr>
            <p:ph type="sldNum" sz="quarter" idx="10"/>
          </p:nvPr>
        </p:nvSpPr>
        <p:spPr/>
        <p:txBody>
          <a:bodyPr/>
          <a:lstStyle/>
          <a:p>
            <a:fld id="{FED47732-C4E1-4B4F-936A-534B91F2F3FC}" type="slidenum">
              <a:rPr lang="en-US" smtClean="0"/>
              <a:t>35</a:t>
            </a:fld>
            <a:endParaRPr lang="en-US"/>
          </a:p>
        </p:txBody>
      </p:sp>
    </p:spTree>
    <p:extLst>
      <p:ext uri="{BB962C8B-B14F-4D97-AF65-F5344CB8AC3E}">
        <p14:creationId xmlns:p14="http://schemas.microsoft.com/office/powerpoint/2010/main" val="18087438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693DCF1-F9EF-AA44-A123-FD1B42A0E006}" type="slidenum">
              <a:rPr lang="en-US" smtClean="0"/>
              <a:t>3</a:t>
            </a:fld>
            <a:endParaRPr lang="en-US"/>
          </a:p>
        </p:txBody>
      </p:sp>
    </p:spTree>
    <p:extLst>
      <p:ext uri="{BB962C8B-B14F-4D97-AF65-F5344CB8AC3E}">
        <p14:creationId xmlns:p14="http://schemas.microsoft.com/office/powerpoint/2010/main" val="2105724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PRA:</a:t>
            </a:r>
            <a:br>
              <a:rPr lang="en-US" dirty="0"/>
            </a:br>
            <a:r>
              <a:rPr lang="en-US" dirty="0"/>
              <a:t>1. finds potential path types between entity</a:t>
            </a:r>
            <a:r>
              <a:rPr lang="en-US" baseline="0" dirty="0"/>
              <a:t> pairs</a:t>
            </a:r>
          </a:p>
          <a:p>
            <a:r>
              <a:rPr lang="en-US" baseline="0" dirty="0"/>
              <a:t>2. Computes random walk probabilities</a:t>
            </a:r>
          </a:p>
          <a:p>
            <a:r>
              <a:rPr lang="en-US" baseline="0" dirty="0"/>
              <a:t>SFE:</a:t>
            </a:r>
            <a:br>
              <a:rPr lang="en-US" baseline="0" dirty="0"/>
            </a:br>
            <a:r>
              <a:rPr lang="en-US" baseline="0" dirty="0"/>
              <a:t>replace random walk probabilities with binary features</a:t>
            </a:r>
            <a:endParaRPr lang="en-US" dirty="0"/>
          </a:p>
        </p:txBody>
      </p:sp>
      <p:sp>
        <p:nvSpPr>
          <p:cNvPr id="4" name="Slide Number Placeholder 3"/>
          <p:cNvSpPr>
            <a:spLocks noGrp="1"/>
          </p:cNvSpPr>
          <p:nvPr>
            <p:ph type="sldNum" sz="quarter" idx="10"/>
          </p:nvPr>
        </p:nvSpPr>
        <p:spPr/>
        <p:txBody>
          <a:bodyPr/>
          <a:lstStyle/>
          <a:p>
            <a:fld id="{7693DCF1-F9EF-AA44-A123-FD1B42A0E006}" type="slidenum">
              <a:rPr lang="en-US" smtClean="0"/>
              <a:t>6</a:t>
            </a:fld>
            <a:endParaRPr lang="en-US"/>
          </a:p>
        </p:txBody>
      </p:sp>
    </p:spTree>
    <p:extLst>
      <p:ext uri="{BB962C8B-B14F-4D97-AF65-F5344CB8AC3E}">
        <p14:creationId xmlns:p14="http://schemas.microsoft.com/office/powerpoint/2010/main" val="1932438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93DCF1-F9EF-AA44-A123-FD1B42A0E006}" type="slidenum">
              <a:rPr lang="en-US" smtClean="0"/>
              <a:t>21</a:t>
            </a:fld>
            <a:endParaRPr lang="en-US"/>
          </a:p>
        </p:txBody>
      </p:sp>
    </p:spTree>
    <p:extLst>
      <p:ext uri="{BB962C8B-B14F-4D97-AF65-F5344CB8AC3E}">
        <p14:creationId xmlns:p14="http://schemas.microsoft.com/office/powerpoint/2010/main" val="14859042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a:t>
            </a:r>
            <a:r>
              <a:rPr lang="en-US" baseline="0" dirty="0" smtClean="0"/>
              <a:t> currently, people are trying to solve those tasks using only appearance models, which only considers overall features, without explicitly reasoning about underlying interplays.  </a:t>
            </a:r>
          </a:p>
          <a:p>
            <a:endParaRPr lang="en-US" baseline="0" dirty="0" smtClean="0"/>
          </a:p>
          <a:p>
            <a:r>
              <a:rPr lang="en-US" baseline="0" dirty="0" smtClean="0"/>
              <a:t>For example, a</a:t>
            </a:r>
            <a:r>
              <a:rPr lang="en-US" dirty="0" smtClean="0"/>
              <a:t> man walks through a doorway, stands at a table, holds a cup, pours something into it, drinks it, puts the cup on the table, and finally walks away.</a:t>
            </a:r>
          </a:p>
          <a:p>
            <a:endParaRPr lang="en-US" dirty="0" smtClean="0"/>
          </a:p>
          <a:p>
            <a:r>
              <a:rPr lang="en-US" dirty="0" smtClean="0"/>
              <a:t>If w</a:t>
            </a:r>
            <a:r>
              <a:rPr lang="en-US" baseline="0" dirty="0" smtClean="0"/>
              <a:t>e don’t reason about the interaction between objects and the relation among sequences, it would be very hard to understand those activities well.</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ED47732-C4E1-4B4F-936A-534B91F2F3FC}" type="slidenum">
              <a:rPr lang="en-US" smtClean="0"/>
              <a:t>28</a:t>
            </a:fld>
            <a:endParaRPr lang="en-US"/>
          </a:p>
        </p:txBody>
      </p:sp>
    </p:spTree>
    <p:extLst>
      <p:ext uri="{BB962C8B-B14F-4D97-AF65-F5344CB8AC3E}">
        <p14:creationId xmlns:p14="http://schemas.microsoft.com/office/powerpoint/2010/main" val="1816259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idea of using relational learning for video understanding will be first evaluated on thes</a:t>
            </a:r>
            <a:r>
              <a:rPr lang="en-US" baseline="0" dirty="0" smtClean="0"/>
              <a:t>e two tasks.</a:t>
            </a:r>
          </a:p>
          <a:p>
            <a:endParaRPr lang="en-US" baseline="0" dirty="0" smtClean="0"/>
          </a:p>
          <a:p>
            <a:r>
              <a:rPr lang="en-US" baseline="0" dirty="0" smtClean="0"/>
              <a:t>In the following slides, we will mainly talk about activity detection, since it is more difficult task, and once you have the results for each frame, you can easily get the result of the whole video by combining them in some ways.</a:t>
            </a:r>
          </a:p>
        </p:txBody>
      </p:sp>
      <p:sp>
        <p:nvSpPr>
          <p:cNvPr id="4" name="Slide Number Placeholder 3"/>
          <p:cNvSpPr>
            <a:spLocks noGrp="1"/>
          </p:cNvSpPr>
          <p:nvPr>
            <p:ph type="sldNum" sz="quarter" idx="10"/>
          </p:nvPr>
        </p:nvSpPr>
        <p:spPr/>
        <p:txBody>
          <a:bodyPr/>
          <a:lstStyle/>
          <a:p>
            <a:fld id="{FED47732-C4E1-4B4F-936A-534B91F2F3FC}" type="slidenum">
              <a:rPr lang="en-US" smtClean="0"/>
              <a:t>29</a:t>
            </a:fld>
            <a:endParaRPr lang="en-US"/>
          </a:p>
        </p:txBody>
      </p:sp>
    </p:spTree>
    <p:extLst>
      <p:ext uri="{BB962C8B-B14F-4D97-AF65-F5344CB8AC3E}">
        <p14:creationId xmlns:p14="http://schemas.microsoft.com/office/powerpoint/2010/main" val="20288107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are training and evaluating our method on the Charades dataset, which seems to be the best fit for our idea so far.</a:t>
            </a:r>
          </a:p>
          <a:p>
            <a:endParaRPr lang="en-US" baseline="0" dirty="0" smtClean="0"/>
          </a:p>
          <a:p>
            <a:r>
              <a:rPr lang="en-US" baseline="0" dirty="0" smtClean="0"/>
              <a:t>This is how the annotations look like:</a:t>
            </a:r>
          </a:p>
          <a:p>
            <a:r>
              <a:rPr lang="en-US" baseline="0" dirty="0" smtClean="0"/>
              <a:t>The id of the video;</a:t>
            </a:r>
          </a:p>
          <a:p>
            <a:r>
              <a:rPr lang="en-US" baseline="0" dirty="0" smtClean="0"/>
              <a:t>Subject: the person performing the actions in the video</a:t>
            </a:r>
          </a:p>
          <a:p>
            <a:r>
              <a:rPr lang="en-US" baseline="0" dirty="0" smtClean="0"/>
              <a:t>Scene: where the actions happen</a:t>
            </a:r>
          </a:p>
          <a:p>
            <a:r>
              <a:rPr lang="en-US" baseline="0" dirty="0" smtClean="0"/>
              <a:t>Objects: the interacted objects</a:t>
            </a:r>
          </a:p>
          <a:p>
            <a:r>
              <a:rPr lang="en-US" baseline="0" dirty="0" smtClean="0"/>
              <a:t>Descriptions: text descriptions of the actions</a:t>
            </a:r>
          </a:p>
          <a:p>
            <a:r>
              <a:rPr lang="en-US" baseline="0" dirty="0" smtClean="0"/>
              <a:t>Actions: action classes and their temporal intervals</a:t>
            </a:r>
          </a:p>
          <a:p>
            <a:r>
              <a:rPr lang="en-US" baseline="0" dirty="0" smtClean="0"/>
              <a:t>Length: the length of the video</a:t>
            </a:r>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ED47732-C4E1-4B4F-936A-534B91F2F3FC}" type="slidenum">
              <a:rPr lang="en-US" smtClean="0"/>
              <a:t>30</a:t>
            </a:fld>
            <a:endParaRPr lang="en-US"/>
          </a:p>
        </p:txBody>
      </p:sp>
    </p:spTree>
    <p:extLst>
      <p:ext uri="{BB962C8B-B14F-4D97-AF65-F5344CB8AC3E}">
        <p14:creationId xmlns:p14="http://schemas.microsoft.com/office/powerpoint/2010/main" val="16054931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talk about the pipeline our method.</a:t>
            </a:r>
            <a:r>
              <a:rPr lang="en-US" baseline="0" dirty="0" smtClean="0"/>
              <a:t> </a:t>
            </a:r>
          </a:p>
          <a:p>
            <a:endParaRPr lang="en-US" baseline="0" dirty="0" smtClean="0"/>
          </a:p>
          <a:p>
            <a:r>
              <a:rPr lang="en-US" dirty="0" smtClean="0"/>
              <a:t>Since</a:t>
            </a:r>
            <a:r>
              <a:rPr lang="en-US" baseline="0" dirty="0" smtClean="0"/>
              <a:t> we are predicting activities for each frame. We take the individual frame and the stacked optical flow as our inputs. So that we have the spatial appearance of this frame and the temporal trajectories around this frame.</a:t>
            </a:r>
          </a:p>
          <a:p>
            <a:endParaRPr lang="en-US" baseline="0" dirty="0" smtClean="0"/>
          </a:p>
          <a:p>
            <a:r>
              <a:rPr lang="en-US" baseline="0" dirty="0" smtClean="0"/>
              <a:t> </a:t>
            </a:r>
          </a:p>
        </p:txBody>
      </p:sp>
      <p:sp>
        <p:nvSpPr>
          <p:cNvPr id="4" name="Slide Number Placeholder 3"/>
          <p:cNvSpPr>
            <a:spLocks noGrp="1"/>
          </p:cNvSpPr>
          <p:nvPr>
            <p:ph type="sldNum" sz="quarter" idx="10"/>
          </p:nvPr>
        </p:nvSpPr>
        <p:spPr/>
        <p:txBody>
          <a:bodyPr/>
          <a:lstStyle/>
          <a:p>
            <a:fld id="{FED47732-C4E1-4B4F-936A-534B91F2F3FC}" type="slidenum">
              <a:rPr lang="en-US" smtClean="0"/>
              <a:t>31</a:t>
            </a:fld>
            <a:endParaRPr lang="en-US"/>
          </a:p>
        </p:txBody>
      </p:sp>
    </p:spTree>
    <p:extLst>
      <p:ext uri="{BB962C8B-B14F-4D97-AF65-F5344CB8AC3E}">
        <p14:creationId xmlns:p14="http://schemas.microsoft.com/office/powerpoint/2010/main" val="12753094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Learning CRF requires computing the normalizing constant Z, which can be very expensive and even intractable, especially when cycles exist in the underlying graph. Hence, approximations are often used to circumvent this problem, but they sometimes result in poor estimates. </a:t>
            </a:r>
          </a:p>
          <a:p>
            <a:endParaRPr lang="en-US" dirty="0" smtClean="0"/>
          </a:p>
          <a:p>
            <a:r>
              <a:rPr lang="en-US" dirty="0" smtClean="0"/>
              <a:t>So here</a:t>
            </a:r>
            <a:r>
              <a:rPr lang="en-US" baseline="0" dirty="0" smtClean="0"/>
              <a:t> we unroll the inference of CRF into a feedforward network, using the power of NN for graph relational learning.</a:t>
            </a:r>
          </a:p>
          <a:p>
            <a:endParaRPr lang="en-US" baseline="0" dirty="0" smtClean="0"/>
          </a:p>
          <a:p>
            <a:r>
              <a:rPr lang="en-US" baseline="0" dirty="0" smtClean="0"/>
              <a:t>Draw the figure on board </a:t>
            </a:r>
            <a:r>
              <a:rPr lang="mr-IN" baseline="0" dirty="0" smtClean="0"/>
              <a:t>…</a:t>
            </a:r>
            <a:r>
              <a:rPr lang="en-US" baseline="0" dirty="0" smtClean="0"/>
              <a:t> </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FED47732-C4E1-4B4F-936A-534B91F2F3FC}" type="slidenum">
              <a:rPr lang="en-US" smtClean="0"/>
              <a:t>32</a:t>
            </a:fld>
            <a:endParaRPr lang="en-US"/>
          </a:p>
        </p:txBody>
      </p:sp>
    </p:spTree>
    <p:extLst>
      <p:ext uri="{BB962C8B-B14F-4D97-AF65-F5344CB8AC3E}">
        <p14:creationId xmlns:p14="http://schemas.microsoft.com/office/powerpoint/2010/main" val="5425443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algn="ctr">
              <a:defRPr sz="3600" b="0" baseline="0">
                <a:latin typeface="Gill Sans" charset="0"/>
                <a:ea typeface="Gill Sans" charset="0"/>
                <a:cs typeface="Gill Sans" charset="0"/>
              </a:defRPr>
            </a:lvl1pPr>
          </a:lstStyle>
          <a:p>
            <a:r>
              <a:rPr lang="en-US" dirty="0" err="1"/>
              <a:t>DeepPath</a:t>
            </a:r>
            <a:r>
              <a:rPr lang="en-US" dirty="0"/>
              <a:t>: A Reinforcement Learning Method for Knowledge Graph Reasoning</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8999D4E4-FF10-C349-8645-B54EC115892F}" type="datetime1">
              <a:rPr lang="en-US" smtClean="0"/>
              <a:t>7/26/17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65BB2C-E040-0B41-A79C-72407BBCFFEE}" type="slidenum">
              <a:rPr lang="en-US" smtClean="0"/>
              <a:t>‹#›</a:t>
            </a:fld>
            <a:r>
              <a:rPr lang="en-US" dirty="0"/>
              <a:t>/20</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9065CE-5D4E-504E-9DBB-B6710745A8E1}" type="datetime1">
              <a:rPr lang="en-US" smtClean="0"/>
              <a:t>7/26/17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65BB2C-E040-0B41-A79C-72407BBCFFE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C4E5D6-888D-4741-8A4D-5C0029A59698}" type="datetime1">
              <a:rPr lang="en-US" smtClean="0"/>
              <a:t>7/26/17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65BB2C-E040-0B41-A79C-72407BBCFFE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3600" b="0"/>
            </a:lvl1p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7DB7F4A-DEB0-9E42-BEFA-DA0BB8C545A8}" type="datetime1">
              <a:rPr lang="en-US" smtClean="0"/>
              <a:t>7/26/17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65BB2C-E040-0B41-A79C-72407BBCFFE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2C8CA1-ECD4-0B41-99B6-4211EE98B56E}" type="datetime1">
              <a:rPr lang="en-US" smtClean="0"/>
              <a:t>7/26/17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65BB2C-E040-0B41-A79C-72407BBCFFEE}"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65341D7-6B9F-8E4B-AEFF-6E1AB5656317}" type="datetime1">
              <a:rPr lang="en-US" smtClean="0"/>
              <a:t>7/26/17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65BB2C-E040-0B41-A79C-72407BBCFFE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BBB8DA-0E13-6F4C-953D-9758F2C3F5B6}" type="datetime1">
              <a:rPr lang="en-US" smtClean="0"/>
              <a:t>7/26/17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65BB2C-E040-0B41-A79C-72407BBCFFE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B561103-8F37-D347-9CA8-20AB17F9D6CF}" type="datetime1">
              <a:rPr lang="en-US" smtClean="0"/>
              <a:t>7/26/17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65BB2C-E040-0B41-A79C-72407BBCFFE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C40C6A-9FBE-914A-8323-87607B2569A0}" type="datetime1">
              <a:rPr lang="en-US" smtClean="0"/>
              <a:t>7/26/17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65BB2C-E040-0B41-A79C-72407BBCFFE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18318F-3BE7-D04E-B827-38E18F7CED6B}" type="datetime1">
              <a:rPr lang="en-US" smtClean="0"/>
              <a:t>7/26/17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65BB2C-E040-0B41-A79C-72407BBCFFE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4FD66F-9E5D-6A41-A027-4DA79D952A64}" type="datetime1">
              <a:rPr lang="en-US" smtClean="0"/>
              <a:t>7/26/17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65BB2C-E040-0B41-A79C-72407BBCFFE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93F8BD-0F31-8248-94C2-20516F6AEB54}" type="datetime1">
              <a:rPr lang="en-US" smtClean="0"/>
              <a:t>7/26/17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65BB2C-E040-0B41-A79C-72407BBCFFEE}" type="slidenum">
              <a:rPr lang="en-US" smtClean="0"/>
              <a:t>‹#›</a:t>
            </a:fld>
            <a:endParaRPr lang="en-US"/>
          </a:p>
        </p:txBody>
      </p:sp>
    </p:spTree>
    <p:extLst>
      <p:ext uri="{BB962C8B-B14F-4D97-AF65-F5344CB8AC3E}">
        <p14:creationId xmlns:p14="http://schemas.microsoft.com/office/powerpoint/2010/main" val="21419083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Gill Sans" charset="0"/>
          <a:ea typeface="Gill Sans" charset="0"/>
          <a:cs typeface="Gill Sans"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Gill Sans" charset="0"/>
          <a:ea typeface="Gill Sans" charset="0"/>
          <a:cs typeface="Gill Sans"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ill Sans" charset="0"/>
          <a:ea typeface="Gill Sans" charset="0"/>
          <a:cs typeface="Gill Sans"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ill Sans" charset="0"/>
          <a:ea typeface="Gill Sans" charset="0"/>
          <a:cs typeface="Gill Sans"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ill Sans" charset="0"/>
          <a:ea typeface="Gill Sans" charset="0"/>
          <a:cs typeface="Gill Sans"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ill Sans" charset="0"/>
          <a:ea typeface="Gill Sans" charset="0"/>
          <a:cs typeface="Gill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tags" Target="../tags/tag3.xml"/><Relationship Id="rId4" Type="http://schemas.openxmlformats.org/officeDocument/2006/relationships/slideLayout" Target="../slideLayouts/slideLayout2.xml"/><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1" Type="http://schemas.openxmlformats.org/officeDocument/2006/relationships/tags" Target="../tags/tag1.xml"/><Relationship Id="rId2" Type="http://schemas.openxmlformats.org/officeDocument/2006/relationships/tags" Target="../tags/tag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tags" Target="../tags/tag4.xml"/><Relationship Id="rId2" Type="http://schemas.openxmlformats.org/officeDocument/2006/relationships/tags" Target="../tags/tag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 Id="rId3" Type="http://schemas.openxmlformats.org/officeDocument/2006/relationships/image" Target="../media/image20.png"/></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28430" y="-297786"/>
            <a:ext cx="8087139" cy="2387600"/>
          </a:xfrm>
        </p:spPr>
        <p:txBody>
          <a:bodyPr/>
          <a:lstStyle/>
          <a:p>
            <a:r>
              <a:rPr lang="en-US" dirty="0" err="1"/>
              <a:t>DeepPath</a:t>
            </a:r>
            <a:r>
              <a:rPr lang="en-US" dirty="0"/>
              <a:t>: A Reinforcement Learning Method for Knowledge Graph Reasoning</a:t>
            </a:r>
          </a:p>
        </p:txBody>
      </p:sp>
      <p:sp>
        <p:nvSpPr>
          <p:cNvPr id="3" name="Subtitle 2"/>
          <p:cNvSpPr>
            <a:spLocks noGrp="1"/>
          </p:cNvSpPr>
          <p:nvPr>
            <p:ph type="subTitle" idx="1"/>
          </p:nvPr>
        </p:nvSpPr>
        <p:spPr>
          <a:xfrm>
            <a:off x="1157068" y="2989739"/>
            <a:ext cx="6834809" cy="2754313"/>
          </a:xfrm>
        </p:spPr>
        <p:txBody>
          <a:bodyPr>
            <a:normAutofit/>
          </a:bodyPr>
          <a:lstStyle/>
          <a:p>
            <a:r>
              <a:rPr lang="en-US" dirty="0" smtClean="0"/>
              <a:t>William </a:t>
            </a:r>
            <a:r>
              <a:rPr lang="en-US" dirty="0"/>
              <a:t>Wang</a:t>
            </a:r>
          </a:p>
          <a:p>
            <a:r>
              <a:rPr lang="en-US" dirty="0"/>
              <a:t>Department of Computer Science</a:t>
            </a:r>
          </a:p>
          <a:p>
            <a:r>
              <a:rPr lang="en-US" dirty="0" smtClean="0"/>
              <a:t>University of California,  </a:t>
            </a:r>
            <a:r>
              <a:rPr lang="en-US" dirty="0"/>
              <a:t>Santa </a:t>
            </a:r>
            <a:r>
              <a:rPr lang="en-US" dirty="0" smtClean="0"/>
              <a:t>Barbara</a:t>
            </a:r>
          </a:p>
          <a:p>
            <a:endParaRPr lang="en-US" dirty="0"/>
          </a:p>
          <a:p>
            <a:r>
              <a:rPr lang="en-US" sz="2000" dirty="0"/>
              <a:t>Joint work with </a:t>
            </a:r>
            <a:r>
              <a:rPr lang="en-US" sz="2000" dirty="0" err="1"/>
              <a:t>Wenhan</a:t>
            </a:r>
            <a:r>
              <a:rPr lang="en-US" sz="2000" dirty="0"/>
              <a:t> </a:t>
            </a:r>
            <a:r>
              <a:rPr lang="en-US" sz="2000" dirty="0" err="1"/>
              <a:t>Xiong</a:t>
            </a:r>
            <a:r>
              <a:rPr lang="en-US" sz="2000" dirty="0" smtClean="0"/>
              <a:t>, Xin Wang, and </a:t>
            </a:r>
            <a:r>
              <a:rPr lang="en-US" sz="2000" dirty="0" err="1"/>
              <a:t>Thien</a:t>
            </a:r>
            <a:r>
              <a:rPr lang="en-US" sz="2000" dirty="0"/>
              <a:t> </a:t>
            </a:r>
            <a:r>
              <a:rPr lang="en-US" sz="2000" dirty="0" smtClean="0"/>
              <a:t>Hoang</a:t>
            </a:r>
          </a:p>
          <a:p>
            <a:r>
              <a:rPr lang="en-US" smtClean="0"/>
              <a:t>07/2017</a:t>
            </a:r>
            <a:endParaRPr lang="en-US" dirty="0"/>
          </a:p>
        </p:txBody>
      </p:sp>
      <p:sp>
        <p:nvSpPr>
          <p:cNvPr id="4" name="Slide Number Placeholder 3"/>
          <p:cNvSpPr>
            <a:spLocks noGrp="1"/>
          </p:cNvSpPr>
          <p:nvPr>
            <p:ph type="sldNum" sz="quarter" idx="12"/>
          </p:nvPr>
        </p:nvSpPr>
        <p:spPr/>
        <p:txBody>
          <a:bodyPr/>
          <a:lstStyle/>
          <a:p>
            <a:fld id="{7065BB2C-E040-0B41-A79C-72407BBCFFEE}" type="slidenum">
              <a:rPr lang="en-US" smtClean="0"/>
              <a:t>1</a:t>
            </a:fld>
            <a:r>
              <a:rPr lang="en-US"/>
              <a:t>/20</a:t>
            </a:r>
            <a:endParaRPr lang="en-US" dirty="0"/>
          </a:p>
        </p:txBody>
      </p:sp>
      <p:pic>
        <p:nvPicPr>
          <p:cNvPr id="5" name="Picture 4"/>
          <p:cNvPicPr>
            <a:picLocks noChangeAspect="1"/>
          </p:cNvPicPr>
          <p:nvPr/>
        </p:nvPicPr>
        <p:blipFill>
          <a:blip r:embed="rId3"/>
          <a:stretch>
            <a:fillRect/>
          </a:stretch>
        </p:blipFill>
        <p:spPr>
          <a:xfrm>
            <a:off x="728098" y="2975671"/>
            <a:ext cx="1336350" cy="1342683"/>
          </a:xfrm>
          <a:prstGeom prst="rect">
            <a:avLst/>
          </a:prstGeom>
        </p:spPr>
      </p:pic>
    </p:spTree>
    <p:extLst>
      <p:ext uri="{BB962C8B-B14F-4D97-AF65-F5344CB8AC3E}">
        <p14:creationId xmlns:p14="http://schemas.microsoft.com/office/powerpoint/2010/main" val="20485345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30" dirty="0"/>
              <a:t>Supervised </a:t>
            </a:r>
            <a:r>
              <a:rPr spc="-110" dirty="0"/>
              <a:t>v.s.</a:t>
            </a:r>
            <a:r>
              <a:rPr spc="-220" dirty="0"/>
              <a:t> </a:t>
            </a:r>
            <a:r>
              <a:rPr spc="-60" dirty="0"/>
              <a:t>Reinforcement</a:t>
            </a:r>
          </a:p>
        </p:txBody>
      </p:sp>
      <p:sp>
        <p:nvSpPr>
          <p:cNvPr id="4" name="object 4"/>
          <p:cNvSpPr txBox="1"/>
          <p:nvPr/>
        </p:nvSpPr>
        <p:spPr>
          <a:xfrm>
            <a:off x="878839" y="1835530"/>
            <a:ext cx="3516629" cy="1807210"/>
          </a:xfrm>
          <a:prstGeom prst="rect">
            <a:avLst/>
          </a:prstGeom>
        </p:spPr>
        <p:txBody>
          <a:bodyPr vert="horz" wrap="square" lIns="0" tIns="0" rIns="0" bIns="0" rtlCol="0">
            <a:spAutoFit/>
          </a:bodyPr>
          <a:lstStyle/>
          <a:p>
            <a:pPr marL="12700">
              <a:lnSpc>
                <a:spcPct val="100000"/>
              </a:lnSpc>
            </a:pPr>
            <a:r>
              <a:rPr sz="2400" dirty="0">
                <a:solidFill>
                  <a:srgbClr val="404040"/>
                </a:solidFill>
                <a:latin typeface="Calibri"/>
                <a:cs typeface="Calibri"/>
              </a:rPr>
              <a:t>Supervised</a:t>
            </a:r>
            <a:r>
              <a:rPr sz="2400" spc="-75" dirty="0">
                <a:solidFill>
                  <a:srgbClr val="404040"/>
                </a:solidFill>
                <a:latin typeface="Calibri"/>
                <a:cs typeface="Calibri"/>
              </a:rPr>
              <a:t> </a:t>
            </a:r>
            <a:r>
              <a:rPr sz="2400" dirty="0">
                <a:solidFill>
                  <a:srgbClr val="404040"/>
                </a:solidFill>
                <a:latin typeface="Calibri"/>
                <a:cs typeface="Calibri"/>
              </a:rPr>
              <a:t>Learning</a:t>
            </a:r>
            <a:endParaRPr sz="2400" dirty="0">
              <a:latin typeface="Calibri"/>
              <a:cs typeface="Calibri"/>
            </a:endParaRPr>
          </a:p>
          <a:p>
            <a:pPr marL="95250">
              <a:lnSpc>
                <a:spcPts val="2570"/>
              </a:lnSpc>
              <a:spcBef>
                <a:spcPts val="135"/>
              </a:spcBef>
            </a:pPr>
            <a:r>
              <a:rPr sz="2250" dirty="0">
                <a:solidFill>
                  <a:srgbClr val="A42F0E"/>
                </a:solidFill>
                <a:latin typeface="Calibri"/>
                <a:cs typeface="Calibri"/>
              </a:rPr>
              <a:t>◦ </a:t>
            </a:r>
            <a:r>
              <a:rPr sz="2250" spc="-25" dirty="0">
                <a:solidFill>
                  <a:srgbClr val="404040"/>
                </a:solidFill>
                <a:latin typeface="Calibri"/>
                <a:cs typeface="Calibri"/>
              </a:rPr>
              <a:t>Training </a:t>
            </a:r>
            <a:r>
              <a:rPr sz="2250" dirty="0">
                <a:solidFill>
                  <a:srgbClr val="404040"/>
                </a:solidFill>
                <a:latin typeface="Calibri"/>
                <a:cs typeface="Calibri"/>
              </a:rPr>
              <a:t>based</a:t>
            </a:r>
            <a:r>
              <a:rPr sz="2250" spc="-280" dirty="0">
                <a:solidFill>
                  <a:srgbClr val="404040"/>
                </a:solidFill>
                <a:latin typeface="Calibri"/>
                <a:cs typeface="Calibri"/>
              </a:rPr>
              <a:t> </a:t>
            </a:r>
            <a:r>
              <a:rPr sz="2250" spc="-5" dirty="0">
                <a:solidFill>
                  <a:srgbClr val="404040"/>
                </a:solidFill>
                <a:latin typeface="Calibri"/>
                <a:cs typeface="Calibri"/>
              </a:rPr>
              <a:t>on</a:t>
            </a:r>
            <a:endParaRPr sz="2250" dirty="0">
              <a:latin typeface="Calibri"/>
              <a:cs typeface="Calibri"/>
            </a:endParaRPr>
          </a:p>
          <a:p>
            <a:pPr marL="232410">
              <a:lnSpc>
                <a:spcPts val="2570"/>
              </a:lnSpc>
            </a:pPr>
            <a:r>
              <a:rPr sz="2250" spc="-5" dirty="0">
                <a:solidFill>
                  <a:srgbClr val="404040"/>
                </a:solidFill>
                <a:latin typeface="Calibri"/>
                <a:cs typeface="Calibri"/>
              </a:rPr>
              <a:t>supervisor/label/annotation</a:t>
            </a:r>
            <a:endParaRPr sz="2250" dirty="0">
              <a:latin typeface="Calibri"/>
              <a:cs typeface="Calibri"/>
            </a:endParaRPr>
          </a:p>
          <a:p>
            <a:pPr marL="95250">
              <a:lnSpc>
                <a:spcPct val="100000"/>
              </a:lnSpc>
              <a:spcBef>
                <a:spcPts val="229"/>
              </a:spcBef>
            </a:pPr>
            <a:r>
              <a:rPr sz="2250" dirty="0">
                <a:solidFill>
                  <a:srgbClr val="A42F0E"/>
                </a:solidFill>
                <a:latin typeface="Calibri"/>
                <a:cs typeface="Calibri"/>
              </a:rPr>
              <a:t>◦ </a:t>
            </a:r>
            <a:r>
              <a:rPr sz="2250" spc="-5" dirty="0">
                <a:solidFill>
                  <a:srgbClr val="404040"/>
                </a:solidFill>
                <a:latin typeface="Calibri"/>
                <a:cs typeface="Calibri"/>
              </a:rPr>
              <a:t>Feedback </a:t>
            </a:r>
            <a:r>
              <a:rPr sz="2250" dirty="0">
                <a:solidFill>
                  <a:srgbClr val="404040"/>
                </a:solidFill>
                <a:latin typeface="Calibri"/>
                <a:cs typeface="Calibri"/>
              </a:rPr>
              <a:t>is</a:t>
            </a:r>
            <a:r>
              <a:rPr sz="2250" spc="-330" dirty="0">
                <a:solidFill>
                  <a:srgbClr val="404040"/>
                </a:solidFill>
                <a:latin typeface="Calibri"/>
                <a:cs typeface="Calibri"/>
              </a:rPr>
              <a:t> </a:t>
            </a:r>
            <a:r>
              <a:rPr sz="2250" spc="-5" dirty="0">
                <a:solidFill>
                  <a:srgbClr val="404040"/>
                </a:solidFill>
                <a:latin typeface="Calibri"/>
                <a:cs typeface="Calibri"/>
              </a:rPr>
              <a:t>instantaneous</a:t>
            </a:r>
            <a:endParaRPr sz="2250" dirty="0">
              <a:latin typeface="Calibri"/>
              <a:cs typeface="Calibri"/>
            </a:endParaRPr>
          </a:p>
          <a:p>
            <a:pPr marL="95250">
              <a:lnSpc>
                <a:spcPct val="100000"/>
              </a:lnSpc>
              <a:spcBef>
                <a:spcPts val="225"/>
              </a:spcBef>
            </a:pPr>
            <a:r>
              <a:rPr sz="2250" dirty="0" smtClean="0">
                <a:solidFill>
                  <a:srgbClr val="A42F0E"/>
                </a:solidFill>
                <a:latin typeface="Calibri"/>
                <a:cs typeface="Calibri"/>
              </a:rPr>
              <a:t>◦ </a:t>
            </a:r>
            <a:r>
              <a:rPr lang="en-US" sz="2250" spc="-5" dirty="0" smtClean="0">
                <a:solidFill>
                  <a:srgbClr val="404040"/>
                </a:solidFill>
                <a:latin typeface="Calibri"/>
                <a:cs typeface="Calibri"/>
              </a:rPr>
              <a:t>Not much temporal aspects</a:t>
            </a:r>
            <a:endParaRPr sz="2250" dirty="0">
              <a:latin typeface="Calibri"/>
              <a:cs typeface="Calibri"/>
            </a:endParaRPr>
          </a:p>
        </p:txBody>
      </p:sp>
      <p:sp>
        <p:nvSpPr>
          <p:cNvPr id="5" name="object 5"/>
          <p:cNvSpPr txBox="1"/>
          <p:nvPr/>
        </p:nvSpPr>
        <p:spPr>
          <a:xfrm>
            <a:off x="4719954" y="1835530"/>
            <a:ext cx="2986405" cy="2488565"/>
          </a:xfrm>
          <a:prstGeom prst="rect">
            <a:avLst/>
          </a:prstGeom>
        </p:spPr>
        <p:txBody>
          <a:bodyPr vert="horz" wrap="square" lIns="0" tIns="0" rIns="0" bIns="0" rtlCol="0">
            <a:spAutoFit/>
          </a:bodyPr>
          <a:lstStyle/>
          <a:p>
            <a:pPr algn="ctr">
              <a:lnSpc>
                <a:spcPct val="100000"/>
              </a:lnSpc>
            </a:pPr>
            <a:r>
              <a:rPr sz="2400" spc="-15" dirty="0">
                <a:solidFill>
                  <a:srgbClr val="404040"/>
                </a:solidFill>
                <a:latin typeface="Calibri"/>
                <a:cs typeface="Calibri"/>
              </a:rPr>
              <a:t>Reinforcement</a:t>
            </a:r>
            <a:r>
              <a:rPr sz="2400" spc="-55" dirty="0">
                <a:solidFill>
                  <a:srgbClr val="404040"/>
                </a:solidFill>
                <a:latin typeface="Calibri"/>
                <a:cs typeface="Calibri"/>
              </a:rPr>
              <a:t> </a:t>
            </a:r>
            <a:r>
              <a:rPr sz="2400" spc="-5" dirty="0">
                <a:solidFill>
                  <a:srgbClr val="404040"/>
                </a:solidFill>
                <a:latin typeface="Calibri"/>
                <a:cs typeface="Calibri"/>
              </a:rPr>
              <a:t>Learning</a:t>
            </a:r>
            <a:endParaRPr sz="2400" dirty="0">
              <a:latin typeface="Calibri"/>
              <a:cs typeface="Calibri"/>
            </a:endParaRPr>
          </a:p>
          <a:p>
            <a:pPr marL="94615">
              <a:lnSpc>
                <a:spcPts val="2570"/>
              </a:lnSpc>
              <a:spcBef>
                <a:spcPts val="135"/>
              </a:spcBef>
            </a:pPr>
            <a:r>
              <a:rPr sz="2250" dirty="0">
                <a:solidFill>
                  <a:srgbClr val="A42F0E"/>
                </a:solidFill>
                <a:latin typeface="Calibri"/>
                <a:cs typeface="Calibri"/>
              </a:rPr>
              <a:t>◦ </a:t>
            </a:r>
            <a:r>
              <a:rPr sz="2250" spc="-20" dirty="0">
                <a:solidFill>
                  <a:srgbClr val="404040"/>
                </a:solidFill>
                <a:latin typeface="Calibri"/>
                <a:cs typeface="Calibri"/>
              </a:rPr>
              <a:t>Training </a:t>
            </a:r>
            <a:r>
              <a:rPr sz="2250" dirty="0">
                <a:solidFill>
                  <a:srgbClr val="404040"/>
                </a:solidFill>
                <a:latin typeface="Calibri"/>
                <a:cs typeface="Calibri"/>
              </a:rPr>
              <a:t>only based</a:t>
            </a:r>
            <a:r>
              <a:rPr sz="2250" spc="-310" dirty="0">
                <a:solidFill>
                  <a:srgbClr val="404040"/>
                </a:solidFill>
                <a:latin typeface="Calibri"/>
                <a:cs typeface="Calibri"/>
              </a:rPr>
              <a:t> </a:t>
            </a:r>
            <a:r>
              <a:rPr sz="2250" spc="-5" dirty="0">
                <a:solidFill>
                  <a:srgbClr val="404040"/>
                </a:solidFill>
                <a:latin typeface="Calibri"/>
                <a:cs typeface="Calibri"/>
              </a:rPr>
              <a:t>on</a:t>
            </a:r>
            <a:endParaRPr sz="2250" dirty="0">
              <a:latin typeface="Calibri"/>
              <a:cs typeface="Calibri"/>
            </a:endParaRPr>
          </a:p>
          <a:p>
            <a:pPr marL="231775">
              <a:lnSpc>
                <a:spcPts val="2570"/>
              </a:lnSpc>
            </a:pPr>
            <a:r>
              <a:rPr sz="2250" spc="-10" dirty="0">
                <a:solidFill>
                  <a:srgbClr val="404040"/>
                </a:solidFill>
                <a:latin typeface="Calibri"/>
                <a:cs typeface="Calibri"/>
              </a:rPr>
              <a:t>reward</a:t>
            </a:r>
            <a:r>
              <a:rPr sz="2250" spc="-100" dirty="0">
                <a:solidFill>
                  <a:srgbClr val="404040"/>
                </a:solidFill>
                <a:latin typeface="Calibri"/>
                <a:cs typeface="Calibri"/>
              </a:rPr>
              <a:t> </a:t>
            </a:r>
            <a:r>
              <a:rPr sz="2250" dirty="0">
                <a:solidFill>
                  <a:srgbClr val="404040"/>
                </a:solidFill>
                <a:latin typeface="Calibri"/>
                <a:cs typeface="Calibri"/>
              </a:rPr>
              <a:t>signal</a:t>
            </a:r>
            <a:endParaRPr sz="2250" dirty="0">
              <a:latin typeface="Calibri"/>
              <a:cs typeface="Calibri"/>
            </a:endParaRPr>
          </a:p>
          <a:p>
            <a:pPr marL="94615">
              <a:lnSpc>
                <a:spcPct val="100000"/>
              </a:lnSpc>
              <a:spcBef>
                <a:spcPts val="229"/>
              </a:spcBef>
            </a:pPr>
            <a:r>
              <a:rPr sz="2250" dirty="0">
                <a:solidFill>
                  <a:srgbClr val="A42F0E"/>
                </a:solidFill>
                <a:latin typeface="Calibri"/>
                <a:cs typeface="Calibri"/>
              </a:rPr>
              <a:t>◦ </a:t>
            </a:r>
            <a:r>
              <a:rPr sz="2250" spc="-5" dirty="0">
                <a:solidFill>
                  <a:srgbClr val="404040"/>
                </a:solidFill>
                <a:latin typeface="Calibri"/>
                <a:cs typeface="Calibri"/>
              </a:rPr>
              <a:t>Feedback </a:t>
            </a:r>
            <a:r>
              <a:rPr sz="2250" dirty="0">
                <a:solidFill>
                  <a:srgbClr val="404040"/>
                </a:solidFill>
                <a:latin typeface="Calibri"/>
                <a:cs typeface="Calibri"/>
              </a:rPr>
              <a:t>is</a:t>
            </a:r>
            <a:r>
              <a:rPr sz="2250" spc="-305" dirty="0">
                <a:solidFill>
                  <a:srgbClr val="404040"/>
                </a:solidFill>
                <a:latin typeface="Calibri"/>
                <a:cs typeface="Calibri"/>
              </a:rPr>
              <a:t> </a:t>
            </a:r>
            <a:r>
              <a:rPr sz="2250" spc="-5" dirty="0">
                <a:solidFill>
                  <a:srgbClr val="404040"/>
                </a:solidFill>
                <a:latin typeface="Calibri"/>
                <a:cs typeface="Calibri"/>
              </a:rPr>
              <a:t>delayed</a:t>
            </a:r>
            <a:endParaRPr sz="2250" dirty="0">
              <a:latin typeface="Calibri"/>
              <a:cs typeface="Calibri"/>
            </a:endParaRPr>
          </a:p>
          <a:p>
            <a:pPr marL="94615">
              <a:lnSpc>
                <a:spcPct val="100000"/>
              </a:lnSpc>
              <a:spcBef>
                <a:spcPts val="225"/>
              </a:spcBef>
            </a:pPr>
            <a:r>
              <a:rPr sz="2250" dirty="0">
                <a:solidFill>
                  <a:srgbClr val="A42F0E"/>
                </a:solidFill>
                <a:latin typeface="Calibri"/>
                <a:cs typeface="Calibri"/>
              </a:rPr>
              <a:t>◦ </a:t>
            </a:r>
            <a:r>
              <a:rPr sz="2250" dirty="0">
                <a:solidFill>
                  <a:srgbClr val="404040"/>
                </a:solidFill>
                <a:latin typeface="Calibri"/>
                <a:cs typeface="Calibri"/>
              </a:rPr>
              <a:t>Time</a:t>
            </a:r>
            <a:r>
              <a:rPr sz="2250" spc="-310" dirty="0">
                <a:solidFill>
                  <a:srgbClr val="404040"/>
                </a:solidFill>
                <a:latin typeface="Calibri"/>
                <a:cs typeface="Calibri"/>
              </a:rPr>
              <a:t> </a:t>
            </a:r>
            <a:r>
              <a:rPr sz="2250" spc="-15" dirty="0">
                <a:solidFill>
                  <a:srgbClr val="404040"/>
                </a:solidFill>
                <a:latin typeface="Calibri"/>
                <a:cs typeface="Calibri"/>
              </a:rPr>
              <a:t>matters</a:t>
            </a:r>
            <a:endParaRPr sz="2250" dirty="0">
              <a:latin typeface="Calibri"/>
              <a:cs typeface="Calibri"/>
            </a:endParaRPr>
          </a:p>
          <a:p>
            <a:pPr marL="94615">
              <a:lnSpc>
                <a:spcPts val="2570"/>
              </a:lnSpc>
              <a:spcBef>
                <a:spcPts val="225"/>
              </a:spcBef>
            </a:pPr>
            <a:r>
              <a:rPr sz="2250" dirty="0">
                <a:solidFill>
                  <a:srgbClr val="A42F0E"/>
                </a:solidFill>
                <a:latin typeface="Calibri"/>
                <a:cs typeface="Calibri"/>
              </a:rPr>
              <a:t>◦ </a:t>
            </a:r>
            <a:r>
              <a:rPr sz="2250" spc="-5" dirty="0">
                <a:solidFill>
                  <a:srgbClr val="404040"/>
                </a:solidFill>
                <a:latin typeface="Calibri"/>
                <a:cs typeface="Calibri"/>
              </a:rPr>
              <a:t>Agent </a:t>
            </a:r>
            <a:r>
              <a:rPr sz="2250" dirty="0">
                <a:solidFill>
                  <a:srgbClr val="404040"/>
                </a:solidFill>
                <a:latin typeface="Calibri"/>
                <a:cs typeface="Calibri"/>
              </a:rPr>
              <a:t>actions</a:t>
            </a:r>
            <a:r>
              <a:rPr sz="2250" spc="-325" dirty="0">
                <a:solidFill>
                  <a:srgbClr val="404040"/>
                </a:solidFill>
                <a:latin typeface="Calibri"/>
                <a:cs typeface="Calibri"/>
              </a:rPr>
              <a:t> </a:t>
            </a:r>
            <a:r>
              <a:rPr sz="2250" spc="-15" dirty="0">
                <a:solidFill>
                  <a:srgbClr val="404040"/>
                </a:solidFill>
                <a:latin typeface="Calibri"/>
                <a:cs typeface="Calibri"/>
              </a:rPr>
              <a:t>affect</a:t>
            </a:r>
            <a:endParaRPr sz="2250" dirty="0">
              <a:latin typeface="Calibri"/>
              <a:cs typeface="Calibri"/>
            </a:endParaRPr>
          </a:p>
          <a:p>
            <a:pPr marL="231775">
              <a:lnSpc>
                <a:spcPts val="2570"/>
              </a:lnSpc>
            </a:pPr>
            <a:r>
              <a:rPr sz="2250" dirty="0">
                <a:solidFill>
                  <a:srgbClr val="404040"/>
                </a:solidFill>
                <a:latin typeface="Calibri"/>
                <a:cs typeface="Calibri"/>
              </a:rPr>
              <a:t>subsequent</a:t>
            </a:r>
            <a:r>
              <a:rPr sz="2250" spc="-105" dirty="0">
                <a:solidFill>
                  <a:srgbClr val="404040"/>
                </a:solidFill>
                <a:latin typeface="Calibri"/>
                <a:cs typeface="Calibri"/>
              </a:rPr>
              <a:t> </a:t>
            </a:r>
            <a:r>
              <a:rPr lang="en-US" sz="2250" spc="-10" dirty="0" smtClean="0">
                <a:solidFill>
                  <a:srgbClr val="404040"/>
                </a:solidFill>
                <a:latin typeface="Calibri"/>
                <a:cs typeface="Calibri"/>
              </a:rPr>
              <a:t>exploration</a:t>
            </a:r>
            <a:endParaRPr sz="2250" dirty="0">
              <a:latin typeface="Calibri"/>
              <a:cs typeface="Calibri"/>
            </a:endParaRPr>
          </a:p>
        </p:txBody>
      </p:sp>
      <p:sp>
        <p:nvSpPr>
          <p:cNvPr id="7" name="object 7"/>
          <p:cNvSpPr txBox="1">
            <a:spLocks noGrp="1"/>
          </p:cNvSpPr>
          <p:nvPr>
            <p:ph type="sldNum" sz="quarter" idx="4294967295"/>
          </p:nvPr>
        </p:nvSpPr>
        <p:spPr>
          <a:xfrm>
            <a:off x="8813545" y="6556730"/>
            <a:ext cx="231140" cy="203834"/>
          </a:xfrm>
          <a:prstGeom prst="rect">
            <a:avLst/>
          </a:prstGeom>
        </p:spPr>
        <p:txBody>
          <a:bodyPr vert="horz" wrap="square" lIns="0" tIns="0" rIns="0" bIns="0" rtlCol="0">
            <a:spAutoFit/>
          </a:bodyPr>
          <a:lstStyle/>
          <a:p>
            <a:pPr marL="114300">
              <a:lnSpc>
                <a:spcPts val="1435"/>
              </a:lnSpc>
            </a:pPr>
            <a:fld id="{81D60167-4931-47E6-BA6A-407CBD079E47}" type="slidenum">
              <a:rPr dirty="0"/>
              <a:t>10</a:t>
            </a:fld>
            <a:endParaRPr dirty="0"/>
          </a:p>
        </p:txBody>
      </p:sp>
    </p:spTree>
    <p:extLst>
      <p:ext uri="{BB962C8B-B14F-4D97-AF65-F5344CB8AC3E}">
        <p14:creationId xmlns:p14="http://schemas.microsoft.com/office/powerpoint/2010/main" val="427794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1" end="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
                                            <p:txEl>
                                              <p:pRg st="5" end="5"/>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55" dirty="0"/>
              <a:t>Reinforcement</a:t>
            </a:r>
            <a:r>
              <a:rPr spc="-160" dirty="0"/>
              <a:t> </a:t>
            </a:r>
            <a:r>
              <a:rPr spc="-35" dirty="0"/>
              <a:t>Learning</a:t>
            </a:r>
          </a:p>
        </p:txBody>
      </p:sp>
      <p:sp>
        <p:nvSpPr>
          <p:cNvPr id="5" name="object 5"/>
          <p:cNvSpPr txBox="1">
            <a:spLocks noGrp="1"/>
          </p:cNvSpPr>
          <p:nvPr>
            <p:ph type="sldNum" sz="quarter" idx="4294967295"/>
          </p:nvPr>
        </p:nvSpPr>
        <p:spPr>
          <a:xfrm>
            <a:off x="8813545" y="6556730"/>
            <a:ext cx="231140" cy="203834"/>
          </a:xfrm>
          <a:prstGeom prst="rect">
            <a:avLst/>
          </a:prstGeom>
        </p:spPr>
        <p:txBody>
          <a:bodyPr vert="horz" wrap="square" lIns="0" tIns="0" rIns="0" bIns="0" rtlCol="0">
            <a:spAutoFit/>
          </a:bodyPr>
          <a:lstStyle/>
          <a:p>
            <a:pPr marL="114300">
              <a:lnSpc>
                <a:spcPts val="1435"/>
              </a:lnSpc>
            </a:pPr>
            <a:fld id="{81D60167-4931-47E6-BA6A-407CBD079E47}" type="slidenum">
              <a:rPr dirty="0"/>
              <a:t>11</a:t>
            </a:fld>
            <a:endParaRPr dirty="0"/>
          </a:p>
        </p:txBody>
      </p:sp>
      <p:sp>
        <p:nvSpPr>
          <p:cNvPr id="4" name="object 4"/>
          <p:cNvSpPr txBox="1">
            <a:spLocks noGrp="1"/>
          </p:cNvSpPr>
          <p:nvPr>
            <p:ph type="body" idx="1"/>
          </p:nvPr>
        </p:nvSpPr>
        <p:spPr>
          <a:xfrm>
            <a:off x="1069144" y="1825625"/>
            <a:ext cx="7446205" cy="2441058"/>
          </a:xfrm>
          <a:prstGeom prst="rect">
            <a:avLst/>
          </a:prstGeom>
        </p:spPr>
        <p:txBody>
          <a:bodyPr vert="horz" wrap="square" lIns="0" tIns="103510" rIns="0" bIns="0" rtlCol="0">
            <a:spAutoFit/>
          </a:bodyPr>
          <a:lstStyle/>
          <a:p>
            <a:pPr marL="35560">
              <a:lnSpc>
                <a:spcPct val="100000"/>
              </a:lnSpc>
            </a:pPr>
            <a:r>
              <a:rPr dirty="0"/>
              <a:t>RL is a </a:t>
            </a:r>
            <a:r>
              <a:rPr spc="-10" dirty="0"/>
              <a:t>general </a:t>
            </a:r>
            <a:r>
              <a:rPr spc="-5" dirty="0"/>
              <a:t>purpose </a:t>
            </a:r>
            <a:r>
              <a:rPr spc="-10" dirty="0"/>
              <a:t>framework </a:t>
            </a:r>
            <a:r>
              <a:rPr spc="-20" dirty="0"/>
              <a:t>for </a:t>
            </a:r>
            <a:r>
              <a:rPr b="1" dirty="0">
                <a:latin typeface="Calibri"/>
                <a:cs typeface="Calibri"/>
              </a:rPr>
              <a:t>decision</a:t>
            </a:r>
            <a:r>
              <a:rPr b="1" spc="-100" dirty="0">
                <a:latin typeface="Calibri"/>
                <a:cs typeface="Calibri"/>
              </a:rPr>
              <a:t> </a:t>
            </a:r>
            <a:r>
              <a:rPr b="1" spc="-5" dirty="0">
                <a:latin typeface="Calibri"/>
                <a:cs typeface="Calibri"/>
              </a:rPr>
              <a:t>making</a:t>
            </a:r>
          </a:p>
          <a:p>
            <a:pPr marL="118110">
              <a:lnSpc>
                <a:spcPct val="100000"/>
              </a:lnSpc>
              <a:spcBef>
                <a:spcPts val="135"/>
              </a:spcBef>
            </a:pPr>
            <a:r>
              <a:rPr sz="2250" dirty="0">
                <a:solidFill>
                  <a:srgbClr val="A42F0E"/>
                </a:solidFill>
              </a:rPr>
              <a:t>◦ </a:t>
            </a:r>
            <a:r>
              <a:rPr sz="2250" dirty="0"/>
              <a:t>RL is </a:t>
            </a:r>
            <a:r>
              <a:rPr sz="2250" spc="-20" dirty="0"/>
              <a:t>for </a:t>
            </a:r>
            <a:r>
              <a:rPr sz="2250" dirty="0"/>
              <a:t>an </a:t>
            </a:r>
            <a:r>
              <a:rPr sz="2250" i="1" spc="-5" dirty="0">
                <a:solidFill>
                  <a:srgbClr val="C00000"/>
                </a:solidFill>
                <a:latin typeface="Calibri"/>
                <a:cs typeface="Calibri"/>
              </a:rPr>
              <a:t>agent </a:t>
            </a:r>
            <a:r>
              <a:rPr sz="2250" dirty="0"/>
              <a:t>with the capacity </a:t>
            </a:r>
            <a:r>
              <a:rPr sz="2250" spc="-10" dirty="0"/>
              <a:t>to</a:t>
            </a:r>
            <a:r>
              <a:rPr sz="2250" spc="-285" dirty="0"/>
              <a:t> </a:t>
            </a:r>
            <a:r>
              <a:rPr sz="2250" i="1" spc="-5" dirty="0">
                <a:solidFill>
                  <a:srgbClr val="C00000"/>
                </a:solidFill>
                <a:latin typeface="Calibri"/>
                <a:cs typeface="Calibri"/>
              </a:rPr>
              <a:t>act</a:t>
            </a:r>
            <a:endParaRPr sz="2250" dirty="0">
              <a:latin typeface="Calibri"/>
              <a:cs typeface="Calibri"/>
            </a:endParaRPr>
          </a:p>
          <a:p>
            <a:pPr marL="118110">
              <a:lnSpc>
                <a:spcPct val="100000"/>
              </a:lnSpc>
              <a:spcBef>
                <a:spcPts val="240"/>
              </a:spcBef>
            </a:pPr>
            <a:r>
              <a:rPr sz="2250" dirty="0">
                <a:solidFill>
                  <a:srgbClr val="A42F0E"/>
                </a:solidFill>
              </a:rPr>
              <a:t>◦ </a:t>
            </a:r>
            <a:r>
              <a:rPr sz="2250" spc="-5" dirty="0"/>
              <a:t>Each </a:t>
            </a:r>
            <a:r>
              <a:rPr sz="2250" i="1" spc="-5" dirty="0">
                <a:solidFill>
                  <a:srgbClr val="C00000"/>
                </a:solidFill>
                <a:latin typeface="Calibri"/>
                <a:cs typeface="Calibri"/>
              </a:rPr>
              <a:t>action </a:t>
            </a:r>
            <a:r>
              <a:rPr sz="2250" dirty="0"/>
              <a:t>influences the </a:t>
            </a:r>
            <a:r>
              <a:rPr sz="2250" spc="-15" dirty="0"/>
              <a:t>agent’s </a:t>
            </a:r>
            <a:r>
              <a:rPr sz="2250" spc="-5" dirty="0"/>
              <a:t>future</a:t>
            </a:r>
            <a:r>
              <a:rPr sz="2250" spc="-265" dirty="0"/>
              <a:t> </a:t>
            </a:r>
            <a:r>
              <a:rPr sz="2250" i="1" spc="-20" dirty="0">
                <a:solidFill>
                  <a:srgbClr val="C00000"/>
                </a:solidFill>
                <a:latin typeface="Calibri"/>
                <a:cs typeface="Calibri"/>
              </a:rPr>
              <a:t>state</a:t>
            </a:r>
            <a:endParaRPr sz="2250" dirty="0">
              <a:latin typeface="Calibri"/>
              <a:cs typeface="Calibri"/>
            </a:endParaRPr>
          </a:p>
          <a:p>
            <a:pPr marL="118110">
              <a:lnSpc>
                <a:spcPct val="100000"/>
              </a:lnSpc>
              <a:spcBef>
                <a:spcPts val="229"/>
              </a:spcBef>
            </a:pPr>
            <a:r>
              <a:rPr sz="2250" dirty="0">
                <a:solidFill>
                  <a:srgbClr val="A42F0E"/>
                </a:solidFill>
              </a:rPr>
              <a:t>◦ </a:t>
            </a:r>
            <a:r>
              <a:rPr sz="2250" dirty="0"/>
              <a:t>Success is measured </a:t>
            </a:r>
            <a:r>
              <a:rPr sz="2250" spc="-5" dirty="0"/>
              <a:t>by </a:t>
            </a:r>
            <a:r>
              <a:rPr sz="2250" dirty="0"/>
              <a:t>a </a:t>
            </a:r>
            <a:r>
              <a:rPr sz="2250" spc="-5" dirty="0"/>
              <a:t>scalar </a:t>
            </a:r>
            <a:r>
              <a:rPr sz="2250" i="1" dirty="0">
                <a:solidFill>
                  <a:srgbClr val="C00000"/>
                </a:solidFill>
                <a:latin typeface="Calibri"/>
                <a:cs typeface="Calibri"/>
              </a:rPr>
              <a:t>reward</a:t>
            </a:r>
            <a:r>
              <a:rPr sz="2250" i="1" spc="-335" dirty="0">
                <a:solidFill>
                  <a:srgbClr val="C00000"/>
                </a:solidFill>
                <a:latin typeface="Calibri"/>
                <a:cs typeface="Calibri"/>
              </a:rPr>
              <a:t> </a:t>
            </a:r>
            <a:r>
              <a:rPr sz="2250" spc="-5" dirty="0"/>
              <a:t>signal</a:t>
            </a:r>
            <a:endParaRPr sz="2250" dirty="0">
              <a:latin typeface="Calibri"/>
              <a:cs typeface="Calibri"/>
            </a:endParaRPr>
          </a:p>
          <a:p>
            <a:pPr marL="118110">
              <a:lnSpc>
                <a:spcPct val="100000"/>
              </a:lnSpc>
              <a:spcBef>
                <a:spcPts val="225"/>
              </a:spcBef>
            </a:pPr>
            <a:r>
              <a:rPr sz="2250" dirty="0">
                <a:solidFill>
                  <a:srgbClr val="A42F0E"/>
                </a:solidFill>
              </a:rPr>
              <a:t>◦ </a:t>
            </a:r>
            <a:r>
              <a:rPr sz="2250" dirty="0"/>
              <a:t>Goal: </a:t>
            </a:r>
            <a:r>
              <a:rPr sz="2250" i="1" spc="-5" dirty="0">
                <a:solidFill>
                  <a:srgbClr val="C00000"/>
                </a:solidFill>
                <a:latin typeface="Calibri"/>
                <a:cs typeface="Calibri"/>
              </a:rPr>
              <a:t>select actions </a:t>
            </a:r>
            <a:r>
              <a:rPr sz="2250" i="1" spc="-10" dirty="0">
                <a:solidFill>
                  <a:srgbClr val="C00000"/>
                </a:solidFill>
                <a:latin typeface="Calibri"/>
                <a:cs typeface="Calibri"/>
              </a:rPr>
              <a:t>to </a:t>
            </a:r>
            <a:r>
              <a:rPr sz="2250" i="1" spc="-5" dirty="0">
                <a:solidFill>
                  <a:srgbClr val="C00000"/>
                </a:solidFill>
                <a:latin typeface="Calibri"/>
                <a:cs typeface="Calibri"/>
              </a:rPr>
              <a:t>maximize future</a:t>
            </a:r>
            <a:r>
              <a:rPr sz="2250" i="1" spc="-295" dirty="0">
                <a:solidFill>
                  <a:srgbClr val="C00000"/>
                </a:solidFill>
                <a:latin typeface="Calibri"/>
                <a:cs typeface="Calibri"/>
              </a:rPr>
              <a:t> </a:t>
            </a:r>
            <a:r>
              <a:rPr sz="2250" i="1" dirty="0">
                <a:solidFill>
                  <a:srgbClr val="C00000"/>
                </a:solidFill>
                <a:latin typeface="Calibri"/>
                <a:cs typeface="Calibri"/>
              </a:rPr>
              <a:t>reward</a:t>
            </a:r>
            <a:endParaRPr sz="2250" dirty="0">
              <a:latin typeface="Calibri"/>
              <a:cs typeface="Calibri"/>
            </a:endParaRPr>
          </a:p>
        </p:txBody>
      </p:sp>
    </p:spTree>
    <p:extLst>
      <p:ext uri="{BB962C8B-B14F-4D97-AF65-F5344CB8AC3E}">
        <p14:creationId xmlns:p14="http://schemas.microsoft.com/office/powerpoint/2010/main" val="169533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Reinforcement Learning</a:t>
            </a:r>
          </a:p>
        </p:txBody>
      </p:sp>
      <p:sp>
        <p:nvSpPr>
          <p:cNvPr id="4" name="Slide Number Placeholder 3"/>
          <p:cNvSpPr>
            <a:spLocks noGrp="1"/>
          </p:cNvSpPr>
          <p:nvPr>
            <p:ph type="sldNum" sz="quarter" idx="12"/>
          </p:nvPr>
        </p:nvSpPr>
        <p:spPr/>
        <p:txBody>
          <a:bodyPr/>
          <a:lstStyle/>
          <a:p>
            <a:fld id="{7065BB2C-E040-0B41-A79C-72407BBCFFEE}" type="slidenum">
              <a:rPr lang="en-US" smtClean="0"/>
              <a:t>12</a:t>
            </a:fld>
            <a:endParaRPr lang="en-US"/>
          </a:p>
        </p:txBody>
      </p:sp>
      <p:sp>
        <p:nvSpPr>
          <p:cNvPr id="20" name="Rounded Rectangle 19"/>
          <p:cNvSpPr/>
          <p:nvPr/>
        </p:nvSpPr>
        <p:spPr>
          <a:xfrm>
            <a:off x="3837057" y="2730873"/>
            <a:ext cx="1670304" cy="48768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Environment</a:t>
            </a:r>
          </a:p>
        </p:txBody>
      </p:sp>
      <p:cxnSp>
        <p:nvCxnSpPr>
          <p:cNvPr id="21" name="Elbow Connector 20"/>
          <p:cNvCxnSpPr>
            <a:stCxn id="34" idx="3"/>
            <a:endCxn id="20" idx="3"/>
          </p:cNvCxnSpPr>
          <p:nvPr/>
        </p:nvCxnSpPr>
        <p:spPr>
          <a:xfrm>
            <a:off x="5208732" y="2003628"/>
            <a:ext cx="298629" cy="971085"/>
          </a:xfrm>
          <a:prstGeom prst="bentConnector3">
            <a:avLst>
              <a:gd name="adj1" fmla="val 323358"/>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2" name="TextBox 21"/>
              <p:cNvSpPr txBox="1"/>
              <p:nvPr/>
            </p:nvSpPr>
            <p:spPr>
              <a:xfrm>
                <a:off x="5933246" y="2329531"/>
                <a:ext cx="847912" cy="3077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400" i="1" dirty="0" smtClean="0">
                          <a:latin typeface="Cambria Math" charset="0"/>
                        </a:rPr>
                        <m:t>𝑎</m:t>
                      </m:r>
                      <m:r>
                        <a:rPr lang="en-US" sz="1400" i="1" baseline="-25000" dirty="0" smtClean="0">
                          <a:latin typeface="Cambria Math" charset="0"/>
                        </a:rPr>
                        <m:t>𝑡</m:t>
                      </m:r>
                    </m:oMath>
                  </m:oMathPara>
                </a14:m>
                <a:endParaRPr lang="en-US" sz="1400" dirty="0"/>
              </a:p>
            </p:txBody>
          </p:sp>
        </mc:Choice>
        <mc:Fallback xmlns="">
          <p:sp>
            <p:nvSpPr>
              <p:cNvPr id="22" name="TextBox 21"/>
              <p:cNvSpPr txBox="1">
                <a:spLocks noRot="1" noChangeAspect="1" noMove="1" noResize="1" noEditPoints="1" noAdjustHandles="1" noChangeArrowheads="1" noChangeShapeType="1" noTextEdit="1"/>
              </p:cNvSpPr>
              <p:nvPr/>
            </p:nvSpPr>
            <p:spPr>
              <a:xfrm>
                <a:off x="5933246" y="2329531"/>
                <a:ext cx="847912" cy="307777"/>
              </a:xfrm>
              <a:prstGeom prst="rect">
                <a:avLst/>
              </a:prstGeom>
              <a:blipFill rotWithShape="0">
                <a:blip r:embed="rId2"/>
                <a:stretch>
                  <a:fillRect/>
                </a:stretch>
              </a:blipFill>
            </p:spPr>
            <p:txBody>
              <a:bodyPr/>
              <a:lstStyle/>
              <a:p>
                <a:r>
                  <a:rPr lang="en-US">
                    <a:noFill/>
                  </a:rPr>
                  <a:t> </a:t>
                </a:r>
              </a:p>
            </p:txBody>
          </p:sp>
        </mc:Fallback>
      </mc:AlternateContent>
      <p:cxnSp>
        <p:nvCxnSpPr>
          <p:cNvPr id="23" name="Straight Arrow Connector 22"/>
          <p:cNvCxnSpPr/>
          <p:nvPr/>
        </p:nvCxnSpPr>
        <p:spPr>
          <a:xfrm flipH="1">
            <a:off x="3379857" y="2925945"/>
            <a:ext cx="4572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3379857" y="3060108"/>
            <a:ext cx="4572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379855" y="2767720"/>
            <a:ext cx="590835" cy="584775"/>
          </a:xfrm>
          <a:prstGeom prst="rect">
            <a:avLst/>
          </a:prstGeom>
          <a:noFill/>
        </p:spPr>
        <p:txBody>
          <a:bodyPr wrap="square" rtlCol="0">
            <a:spAutoFit/>
          </a:bodyPr>
          <a:lstStyle/>
          <a:p>
            <a:endParaRPr lang="en-US" sz="1400" b="0" dirty="0"/>
          </a:p>
          <a:p>
            <a:endParaRPr lang="en-US" b="0" dirty="0"/>
          </a:p>
        </p:txBody>
      </p:sp>
      <mc:AlternateContent xmlns:mc="http://schemas.openxmlformats.org/markup-compatibility/2006" xmlns:a14="http://schemas.microsoft.com/office/drawing/2010/main">
        <mc:Choice Requires="a14">
          <p:sp>
            <p:nvSpPr>
              <p:cNvPr id="26" name="TextBox 25"/>
              <p:cNvSpPr txBox="1"/>
              <p:nvPr/>
            </p:nvSpPr>
            <p:spPr>
              <a:xfrm>
                <a:off x="3388997" y="2633557"/>
                <a:ext cx="155833" cy="58477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charset="0"/>
                            </a:rPr>
                          </m:ctrlPr>
                        </m:sSubPr>
                        <m:e>
                          <m:r>
                            <a:rPr lang="en-US" sz="1400" b="0" i="1" smtClean="0">
                              <a:latin typeface="Cambria Math" charset="0"/>
                            </a:rPr>
                            <m:t>𝑠</m:t>
                          </m:r>
                        </m:e>
                        <m:sub>
                          <m:r>
                            <a:rPr lang="en-US" sz="1400" b="0" i="1" smtClean="0">
                              <a:latin typeface="Cambria Math" charset="0"/>
                            </a:rPr>
                            <m:t>𝑡</m:t>
                          </m:r>
                          <m:r>
                            <a:rPr lang="en-US" sz="1400" b="0" i="1" smtClean="0">
                              <a:latin typeface="Cambria Math" charset="0"/>
                            </a:rPr>
                            <m:t>+1</m:t>
                          </m:r>
                        </m:sub>
                      </m:sSub>
                    </m:oMath>
                  </m:oMathPara>
                </a14:m>
                <a:endParaRPr lang="en-US" sz="1400" b="0" dirty="0"/>
              </a:p>
              <a:p>
                <a:endParaRPr lang="en-US" b="0" dirty="0"/>
              </a:p>
            </p:txBody>
          </p:sp>
        </mc:Choice>
        <mc:Fallback xmlns="">
          <p:sp>
            <p:nvSpPr>
              <p:cNvPr id="26" name="TextBox 25"/>
              <p:cNvSpPr txBox="1">
                <a:spLocks noRot="1" noChangeAspect="1" noMove="1" noResize="1" noEditPoints="1" noAdjustHandles="1" noChangeArrowheads="1" noChangeShapeType="1" noTextEdit="1"/>
              </p:cNvSpPr>
              <p:nvPr/>
            </p:nvSpPr>
            <p:spPr>
              <a:xfrm>
                <a:off x="3388997" y="2633557"/>
                <a:ext cx="155833" cy="584775"/>
              </a:xfrm>
              <a:prstGeom prst="rect">
                <a:avLst/>
              </a:prstGeom>
              <a:blipFill rotWithShape="0">
                <a:blip r:embed="rId3"/>
                <a:stretch>
                  <a:fillRect r="-169231"/>
                </a:stretch>
              </a:blipFill>
            </p:spPr>
            <p:txBody>
              <a:bodyPr/>
              <a:lstStyle/>
              <a:p>
                <a:r>
                  <a:rPr lang="en-US">
                    <a:noFill/>
                  </a:rPr>
                  <a:t> </a:t>
                </a:r>
              </a:p>
            </p:txBody>
          </p:sp>
        </mc:Fallback>
      </mc:AlternateContent>
      <p:cxnSp>
        <p:nvCxnSpPr>
          <p:cNvPr id="27" name="Straight Connector 26"/>
          <p:cNvCxnSpPr/>
          <p:nvPr/>
        </p:nvCxnSpPr>
        <p:spPr>
          <a:xfrm>
            <a:off x="3388997" y="2659234"/>
            <a:ext cx="0" cy="672346"/>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 name="Elbow Connector 27"/>
          <p:cNvCxnSpPr/>
          <p:nvPr/>
        </p:nvCxnSpPr>
        <p:spPr>
          <a:xfrm rot="10800000" flipH="1">
            <a:off x="3379855" y="1905452"/>
            <a:ext cx="859536" cy="1154768"/>
          </a:xfrm>
          <a:prstGeom prst="bentConnector4">
            <a:avLst>
              <a:gd name="adj1" fmla="val -62057"/>
              <a:gd name="adj2" fmla="val 9961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Elbow Connector 28"/>
          <p:cNvCxnSpPr/>
          <p:nvPr/>
        </p:nvCxnSpPr>
        <p:spPr>
          <a:xfrm flipV="1">
            <a:off x="3388998" y="2112134"/>
            <a:ext cx="856491" cy="802173"/>
          </a:xfrm>
          <a:prstGeom prst="bentConnector3">
            <a:avLst>
              <a:gd name="adj1" fmla="val -3825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0" name="TextBox 29"/>
              <p:cNvSpPr txBox="1"/>
              <p:nvPr/>
            </p:nvSpPr>
            <p:spPr>
              <a:xfrm flipH="1">
                <a:off x="3382900" y="3022793"/>
                <a:ext cx="158498" cy="58477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charset="0"/>
                            </a:rPr>
                          </m:ctrlPr>
                        </m:sSubPr>
                        <m:e>
                          <m:r>
                            <a:rPr lang="en-US" sz="1400" b="0" i="1" smtClean="0">
                              <a:latin typeface="Cambria Math" charset="0"/>
                            </a:rPr>
                            <m:t>𝑟</m:t>
                          </m:r>
                        </m:e>
                        <m:sub>
                          <m:r>
                            <a:rPr lang="en-US" sz="1400" b="0" i="1" smtClean="0">
                              <a:latin typeface="Cambria Math" charset="0"/>
                            </a:rPr>
                            <m:t>𝑡</m:t>
                          </m:r>
                          <m:r>
                            <a:rPr lang="en-US" sz="1400" b="0" i="1" smtClean="0">
                              <a:latin typeface="Cambria Math" charset="0"/>
                            </a:rPr>
                            <m:t>+1</m:t>
                          </m:r>
                        </m:sub>
                      </m:sSub>
                    </m:oMath>
                  </m:oMathPara>
                </a14:m>
                <a:endParaRPr lang="en-US" sz="1400" b="0" dirty="0"/>
              </a:p>
              <a:p>
                <a:endParaRPr lang="en-US" b="0" dirty="0"/>
              </a:p>
            </p:txBody>
          </p:sp>
        </mc:Choice>
        <mc:Fallback xmlns="">
          <p:sp>
            <p:nvSpPr>
              <p:cNvPr id="30" name="TextBox 29"/>
              <p:cNvSpPr txBox="1">
                <a:spLocks noRot="1" noChangeAspect="1" noMove="1" noResize="1" noEditPoints="1" noAdjustHandles="1" noChangeArrowheads="1" noChangeShapeType="1" noTextEdit="1"/>
              </p:cNvSpPr>
              <p:nvPr/>
            </p:nvSpPr>
            <p:spPr>
              <a:xfrm flipH="1">
                <a:off x="3382900" y="3022793"/>
                <a:ext cx="158498" cy="584775"/>
              </a:xfrm>
              <a:prstGeom prst="rect">
                <a:avLst/>
              </a:prstGeom>
              <a:blipFill rotWithShape="0">
                <a:blip r:embed="rId4"/>
                <a:stretch>
                  <a:fillRect r="-1615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1" name="TextBox 30"/>
              <p:cNvSpPr txBox="1"/>
              <p:nvPr/>
            </p:nvSpPr>
            <p:spPr>
              <a:xfrm>
                <a:off x="3090388" y="2329532"/>
                <a:ext cx="155833" cy="58477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charset="0"/>
                            </a:rPr>
                          </m:ctrlPr>
                        </m:sSubPr>
                        <m:e>
                          <m:r>
                            <a:rPr lang="en-US" sz="1400" b="0" i="1" smtClean="0">
                              <a:latin typeface="Cambria Math" charset="0"/>
                            </a:rPr>
                            <m:t>𝑠</m:t>
                          </m:r>
                        </m:e>
                        <m:sub>
                          <m:r>
                            <a:rPr lang="en-US" sz="1400" b="0" i="1" smtClean="0">
                              <a:latin typeface="Cambria Math" charset="0"/>
                            </a:rPr>
                            <m:t>𝑡</m:t>
                          </m:r>
                        </m:sub>
                      </m:sSub>
                    </m:oMath>
                  </m:oMathPara>
                </a14:m>
                <a:endParaRPr lang="en-US" sz="1400" b="0" dirty="0"/>
              </a:p>
              <a:p>
                <a:endParaRPr lang="en-US" b="0" dirty="0"/>
              </a:p>
            </p:txBody>
          </p:sp>
        </mc:Choice>
        <mc:Fallback xmlns="">
          <p:sp>
            <p:nvSpPr>
              <p:cNvPr id="31" name="TextBox 30"/>
              <p:cNvSpPr txBox="1">
                <a:spLocks noRot="1" noChangeAspect="1" noMove="1" noResize="1" noEditPoints="1" noAdjustHandles="1" noChangeArrowheads="1" noChangeShapeType="1" noTextEdit="1"/>
              </p:cNvSpPr>
              <p:nvPr/>
            </p:nvSpPr>
            <p:spPr>
              <a:xfrm>
                <a:off x="3090388" y="2329532"/>
                <a:ext cx="155833" cy="584775"/>
              </a:xfrm>
              <a:prstGeom prst="rect">
                <a:avLst/>
              </a:prstGeom>
              <a:blipFill rotWithShape="0">
                <a:blip r:embed="rId5"/>
                <a:stretch>
                  <a:fillRect r="-5769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 name="TextBox 31"/>
              <p:cNvSpPr txBox="1"/>
              <p:nvPr/>
            </p:nvSpPr>
            <p:spPr>
              <a:xfrm>
                <a:off x="2567459" y="2329531"/>
                <a:ext cx="155833" cy="58477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400" b="0" i="1" smtClean="0">
                              <a:latin typeface="Cambria Math" charset="0"/>
                            </a:rPr>
                          </m:ctrlPr>
                        </m:sSubPr>
                        <m:e>
                          <m:r>
                            <a:rPr lang="en-US" sz="1400" b="0" i="1" smtClean="0">
                              <a:latin typeface="Cambria Math" charset="0"/>
                            </a:rPr>
                            <m:t>𝑟</m:t>
                          </m:r>
                        </m:e>
                        <m:sub>
                          <m:r>
                            <a:rPr lang="en-US" sz="1400" b="0" i="1" smtClean="0">
                              <a:latin typeface="Cambria Math" charset="0"/>
                            </a:rPr>
                            <m:t>𝑡</m:t>
                          </m:r>
                        </m:sub>
                      </m:sSub>
                    </m:oMath>
                  </m:oMathPara>
                </a14:m>
                <a:endParaRPr lang="en-US" sz="1400" b="0" dirty="0"/>
              </a:p>
              <a:p>
                <a:endParaRPr lang="en-US" b="0" dirty="0"/>
              </a:p>
            </p:txBody>
          </p:sp>
        </mc:Choice>
        <mc:Fallback xmlns="">
          <p:sp>
            <p:nvSpPr>
              <p:cNvPr id="32" name="TextBox 31"/>
              <p:cNvSpPr txBox="1">
                <a:spLocks noRot="1" noChangeAspect="1" noMove="1" noResize="1" noEditPoints="1" noAdjustHandles="1" noChangeArrowheads="1" noChangeShapeType="1" noTextEdit="1"/>
              </p:cNvSpPr>
              <p:nvPr/>
            </p:nvSpPr>
            <p:spPr>
              <a:xfrm>
                <a:off x="2567459" y="2329531"/>
                <a:ext cx="155833" cy="584775"/>
              </a:xfrm>
              <a:prstGeom prst="rect">
                <a:avLst/>
              </a:prstGeom>
              <a:blipFill rotWithShape="0">
                <a:blip r:embed="rId6"/>
                <a:stretch>
                  <a:fillRect r="-53846"/>
                </a:stretch>
              </a:blipFill>
            </p:spPr>
            <p:txBody>
              <a:bodyPr/>
              <a:lstStyle/>
              <a:p>
                <a:r>
                  <a:rPr lang="en-US">
                    <a:noFill/>
                  </a:rPr>
                  <a:t> </a:t>
                </a:r>
              </a:p>
            </p:txBody>
          </p:sp>
        </mc:Fallback>
      </mc:AlternateContent>
      <p:sp>
        <p:nvSpPr>
          <p:cNvPr id="34" name="Rounded Rectangle 33"/>
          <p:cNvSpPr/>
          <p:nvPr/>
        </p:nvSpPr>
        <p:spPr>
          <a:xfrm>
            <a:off x="4239391" y="1759788"/>
            <a:ext cx="969341" cy="48768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t>Agent</a:t>
            </a:r>
            <a:endParaRPr lang="en-US" dirty="0"/>
          </a:p>
        </p:txBody>
      </p:sp>
      <p:sp>
        <p:nvSpPr>
          <p:cNvPr id="35" name="Down Arrow 34"/>
          <p:cNvSpPr/>
          <p:nvPr/>
        </p:nvSpPr>
        <p:spPr>
          <a:xfrm>
            <a:off x="2642742" y="4384110"/>
            <a:ext cx="237618" cy="551145"/>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1" name="Rounded Rectangle 40"/>
          <p:cNvSpPr/>
          <p:nvPr/>
        </p:nvSpPr>
        <p:spPr>
          <a:xfrm>
            <a:off x="2276880" y="3779680"/>
            <a:ext cx="969341" cy="48768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t>Agent</a:t>
            </a:r>
            <a:endParaRPr lang="en-US" dirty="0"/>
          </a:p>
        </p:txBody>
      </p:sp>
      <p:sp>
        <p:nvSpPr>
          <p:cNvPr id="42" name="Rounded Rectangle 41"/>
          <p:cNvSpPr/>
          <p:nvPr/>
        </p:nvSpPr>
        <p:spPr>
          <a:xfrm>
            <a:off x="5265842" y="3779680"/>
            <a:ext cx="1572426" cy="48768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Environment</a:t>
            </a:r>
          </a:p>
        </p:txBody>
      </p:sp>
      <p:sp>
        <p:nvSpPr>
          <p:cNvPr id="43" name="TextBox 42"/>
          <p:cNvSpPr txBox="1"/>
          <p:nvPr/>
        </p:nvSpPr>
        <p:spPr>
          <a:xfrm>
            <a:off x="1472159" y="5151033"/>
            <a:ext cx="2868862" cy="369332"/>
          </a:xfrm>
          <a:prstGeom prst="rect">
            <a:avLst/>
          </a:prstGeom>
          <a:noFill/>
        </p:spPr>
        <p:txBody>
          <a:bodyPr wrap="none" rtlCol="0">
            <a:spAutoFit/>
          </a:bodyPr>
          <a:lstStyle/>
          <a:p>
            <a:r>
              <a:rPr lang="en-US" dirty="0"/>
              <a:t>Multi-layer neural nets </a:t>
            </a:r>
            <a:r>
              <a:rPr lang="en-US" dirty="0" err="1"/>
              <a:t>ѱ</a:t>
            </a:r>
            <a:r>
              <a:rPr lang="en-US" dirty="0"/>
              <a:t>(</a:t>
            </a:r>
            <a:r>
              <a:rPr lang="en-US" dirty="0" err="1"/>
              <a:t>s</a:t>
            </a:r>
            <a:r>
              <a:rPr lang="en-US" baseline="-25000" dirty="0" err="1"/>
              <a:t>t</a:t>
            </a:r>
            <a:r>
              <a:rPr lang="en-US" dirty="0"/>
              <a:t> )</a:t>
            </a:r>
          </a:p>
        </p:txBody>
      </p:sp>
      <p:sp>
        <p:nvSpPr>
          <p:cNvPr id="44" name="Down Arrow 43"/>
          <p:cNvSpPr/>
          <p:nvPr/>
        </p:nvSpPr>
        <p:spPr>
          <a:xfrm>
            <a:off x="5933246" y="4384110"/>
            <a:ext cx="237618" cy="551145"/>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5" name="TextBox 44"/>
          <p:cNvSpPr txBox="1"/>
          <p:nvPr/>
        </p:nvSpPr>
        <p:spPr>
          <a:xfrm>
            <a:off x="4923861" y="5151033"/>
            <a:ext cx="2256387" cy="369332"/>
          </a:xfrm>
          <a:prstGeom prst="rect">
            <a:avLst/>
          </a:prstGeom>
          <a:noFill/>
        </p:spPr>
        <p:txBody>
          <a:bodyPr wrap="none" rtlCol="0">
            <a:spAutoFit/>
          </a:bodyPr>
          <a:lstStyle/>
          <a:p>
            <a:r>
              <a:rPr lang="en-US"/>
              <a:t>KG modeled as a MDP</a:t>
            </a:r>
            <a:endParaRPr lang="en-US" dirty="0"/>
          </a:p>
        </p:txBody>
      </p:sp>
    </p:spTree>
    <p:extLst>
      <p:ext uri="{BB962C8B-B14F-4D97-AF65-F5344CB8AC3E}">
        <p14:creationId xmlns:p14="http://schemas.microsoft.com/office/powerpoint/2010/main" val="1291868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1" grpId="0" animBg="1"/>
      <p:bldP spid="42" grpId="0" animBg="1"/>
      <p:bldP spid="43" grpId="0"/>
      <p:bldP spid="44" grpId="0" animBg="1"/>
      <p:bldP spid="4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DeepPath</a:t>
            </a:r>
            <a:r>
              <a:rPr lang="en-US" dirty="0" smtClean="0"/>
              <a:t>: RL for KG Reasoning</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50" y="1875314"/>
            <a:ext cx="7886700" cy="4251960"/>
          </a:xfrm>
        </p:spPr>
      </p:pic>
      <p:sp>
        <p:nvSpPr>
          <p:cNvPr id="4" name="Slide Number Placeholder 3"/>
          <p:cNvSpPr>
            <a:spLocks noGrp="1"/>
          </p:cNvSpPr>
          <p:nvPr>
            <p:ph type="sldNum" sz="quarter" idx="12"/>
          </p:nvPr>
        </p:nvSpPr>
        <p:spPr/>
        <p:txBody>
          <a:bodyPr/>
          <a:lstStyle/>
          <a:p>
            <a:fld id="{7065BB2C-E040-0B41-A79C-72407BBCFFEE}" type="slidenum">
              <a:rPr lang="en-US" smtClean="0"/>
              <a:t>13</a:t>
            </a:fld>
            <a:endParaRPr lang="en-US"/>
          </a:p>
        </p:txBody>
      </p:sp>
    </p:spTree>
    <p:extLst>
      <p:ext uri="{BB962C8B-B14F-4D97-AF65-F5344CB8AC3E}">
        <p14:creationId xmlns:p14="http://schemas.microsoft.com/office/powerpoint/2010/main" val="4689613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Components of MDP</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Markov decision process </a:t>
                </a:r>
                <a14:m>
                  <m:oMath xmlns:m="http://schemas.openxmlformats.org/officeDocument/2006/math">
                    <m:r>
                      <a:rPr lang="en-US">
                        <a:latin typeface="Cambria Math" charset="0"/>
                      </a:rPr>
                      <m:t>&lt;</m:t>
                    </m:r>
                    <m:r>
                      <a:rPr lang="en-US" b="0" i="1" smtClean="0">
                        <a:latin typeface="Cambria Math" panose="02040503050406030204" pitchFamily="18" charset="0"/>
                        <a:ea typeface="Calibri" charset="0"/>
                        <a:cs typeface="Calibri" charset="0"/>
                      </a:rPr>
                      <m:t>𝑆</m:t>
                    </m:r>
                    <m:r>
                      <a:rPr lang="en-US" b="0" i="1" smtClean="0">
                        <a:latin typeface="Cambria Math" panose="02040503050406030204" pitchFamily="18" charset="0"/>
                        <a:ea typeface="Calibri" charset="0"/>
                        <a:cs typeface="Calibri" charset="0"/>
                      </a:rPr>
                      <m:t>,</m:t>
                    </m:r>
                    <m:r>
                      <a:rPr lang="en-US" b="0" i="1" smtClean="0">
                        <a:latin typeface="Cambria Math" panose="02040503050406030204" pitchFamily="18" charset="0"/>
                        <a:ea typeface="Calibri" charset="0"/>
                        <a:cs typeface="Calibri" charset="0"/>
                      </a:rPr>
                      <m:t>𝐴</m:t>
                    </m:r>
                    <m:r>
                      <a:rPr lang="en-US" b="0" i="1" smtClean="0">
                        <a:latin typeface="Cambria Math" panose="02040503050406030204" pitchFamily="18" charset="0"/>
                        <a:ea typeface="Calibri" charset="0"/>
                        <a:cs typeface="Calibri" charset="0"/>
                      </a:rPr>
                      <m:t>,</m:t>
                    </m:r>
                    <m:r>
                      <a:rPr lang="en-US" b="0" i="1" smtClean="0">
                        <a:latin typeface="Cambria Math" panose="02040503050406030204" pitchFamily="18" charset="0"/>
                        <a:ea typeface="Calibri" charset="0"/>
                        <a:cs typeface="Calibri" charset="0"/>
                      </a:rPr>
                      <m:t>𝑃</m:t>
                    </m:r>
                    <m:r>
                      <a:rPr lang="en-US" b="0" i="1" smtClean="0">
                        <a:latin typeface="Cambria Math" panose="02040503050406030204" pitchFamily="18" charset="0"/>
                        <a:ea typeface="Calibri" charset="0"/>
                        <a:cs typeface="Calibri" charset="0"/>
                      </a:rPr>
                      <m:t>,</m:t>
                    </m:r>
                    <m:r>
                      <a:rPr lang="en-US" b="0" i="1" smtClean="0">
                        <a:latin typeface="Cambria Math" panose="02040503050406030204" pitchFamily="18" charset="0"/>
                        <a:ea typeface="Calibri" charset="0"/>
                        <a:cs typeface="Calibri" charset="0"/>
                      </a:rPr>
                      <m:t>𝑅</m:t>
                    </m:r>
                    <m:r>
                      <a:rPr lang="en-US" b="0" i="1" smtClean="0">
                        <a:latin typeface="Cambria Math" charset="0"/>
                      </a:rPr>
                      <m:t>&gt;</m:t>
                    </m:r>
                  </m:oMath>
                </a14:m>
                <a:endParaRPr lang="en-US" b="0" dirty="0"/>
              </a:p>
              <a:p>
                <a:pPr lvl="1"/>
                <a:r>
                  <a:rPr lang="en-US" b="0" dirty="0">
                    <a:solidFill>
                      <a:schemeClr val="tx1"/>
                    </a:solidFill>
                  </a:rPr>
                  <a:t> </a:t>
                </a:r>
                <a14:m>
                  <m:oMath xmlns:m="http://schemas.openxmlformats.org/officeDocument/2006/math">
                    <m:r>
                      <a:rPr lang="en-US" b="0" i="1" smtClean="0">
                        <a:solidFill>
                          <a:schemeClr val="accent5"/>
                        </a:solidFill>
                        <a:latin typeface="Cambria Math" charset="0"/>
                      </a:rPr>
                      <m:t>𝑆</m:t>
                    </m:r>
                    <m:r>
                      <a:rPr lang="en-US" b="0" i="1" smtClean="0">
                        <a:solidFill>
                          <a:schemeClr val="accent5"/>
                        </a:solidFill>
                        <a:latin typeface="Cambria Math" charset="0"/>
                      </a:rPr>
                      <m:t>:</m:t>
                    </m:r>
                  </m:oMath>
                </a14:m>
                <a:r>
                  <a:rPr lang="en-US" b="0" i="1" dirty="0">
                    <a:solidFill>
                      <a:schemeClr val="accent5"/>
                    </a:solidFill>
                    <a:latin typeface="Cambria Math" charset="0"/>
                  </a:rPr>
                  <a:t> </a:t>
                </a:r>
                <a:r>
                  <a:rPr lang="en-US" b="0" dirty="0">
                    <a:latin typeface="Cambria Math" charset="0"/>
                  </a:rPr>
                  <a:t>continuous states represented with </a:t>
                </a:r>
                <a:r>
                  <a:rPr lang="en-US" b="0" dirty="0" err="1">
                    <a:latin typeface="Cambria Math" charset="0"/>
                  </a:rPr>
                  <a:t>embeddings</a:t>
                </a:r>
                <a:endParaRPr lang="en-US" b="0" dirty="0">
                  <a:latin typeface="Cambria Math" charset="0"/>
                </a:endParaRPr>
              </a:p>
              <a:p>
                <a:pPr lvl="1"/>
                <a:r>
                  <a:rPr lang="en-US" b="0" i="1" dirty="0">
                    <a:latin typeface="Cambria Math" charset="0"/>
                  </a:rPr>
                  <a:t> </a:t>
                </a:r>
                <a14:m>
                  <m:oMath xmlns:m="http://schemas.openxmlformats.org/officeDocument/2006/math">
                    <m:r>
                      <a:rPr lang="en-US" b="0" i="1" smtClean="0">
                        <a:solidFill>
                          <a:schemeClr val="accent5"/>
                        </a:solidFill>
                        <a:latin typeface="Cambria Math" charset="0"/>
                      </a:rPr>
                      <m:t>𝐴</m:t>
                    </m:r>
                  </m:oMath>
                </a14:m>
                <a:r>
                  <a:rPr lang="en-US" b="0" dirty="0">
                    <a:solidFill>
                      <a:schemeClr val="accent5"/>
                    </a:solidFill>
                    <a:latin typeface="Cambria Math" charset="0"/>
                  </a:rPr>
                  <a:t>: </a:t>
                </a:r>
                <a:r>
                  <a:rPr lang="en-US" b="0" dirty="0">
                    <a:latin typeface="Cambria Math" charset="0"/>
                  </a:rPr>
                  <a:t>action </a:t>
                </a:r>
                <a:r>
                  <a:rPr lang="en-US" b="0" dirty="0" smtClean="0">
                    <a:latin typeface="Cambria Math" charset="0"/>
                  </a:rPr>
                  <a:t>space (relations)</a:t>
                </a:r>
                <a:endParaRPr lang="en-US" b="0" dirty="0">
                  <a:latin typeface="Cambria Math" charset="0"/>
                </a:endParaRPr>
              </a:p>
              <a:p>
                <a:pPr lvl="1"/>
                <a:r>
                  <a:rPr lang="en-US" i="1" dirty="0">
                    <a:latin typeface="Cambria Math" charset="0"/>
                  </a:rPr>
                  <a:t> </a:t>
                </a:r>
                <a14:m>
                  <m:oMath xmlns:m="http://schemas.openxmlformats.org/officeDocument/2006/math">
                    <m:r>
                      <a:rPr lang="en-US" b="0" i="1" smtClean="0">
                        <a:solidFill>
                          <a:schemeClr val="accent5"/>
                        </a:solidFill>
                        <a:latin typeface="Cambria Math" charset="0"/>
                      </a:rPr>
                      <m:t>𝑃</m:t>
                    </m:r>
                    <m:d>
                      <m:dPr>
                        <m:ctrlPr>
                          <a:rPr lang="en-US" b="0" i="1" smtClean="0">
                            <a:solidFill>
                              <a:schemeClr val="accent5"/>
                            </a:solidFill>
                            <a:latin typeface="Cambria Math" charset="0"/>
                          </a:rPr>
                        </m:ctrlPr>
                      </m:dPr>
                      <m:e>
                        <m:sSub>
                          <m:sSubPr>
                            <m:ctrlPr>
                              <a:rPr lang="en-US" b="0" i="1" smtClean="0">
                                <a:solidFill>
                                  <a:schemeClr val="accent5"/>
                                </a:solidFill>
                                <a:latin typeface="Cambria Math" charset="0"/>
                              </a:rPr>
                            </m:ctrlPr>
                          </m:sSubPr>
                          <m:e>
                            <m:r>
                              <a:rPr lang="en-US" b="0" i="1" smtClean="0">
                                <a:solidFill>
                                  <a:schemeClr val="accent5"/>
                                </a:solidFill>
                                <a:latin typeface="Cambria Math" charset="0"/>
                              </a:rPr>
                              <m:t>𝑆</m:t>
                            </m:r>
                          </m:e>
                          <m:sub>
                            <m:r>
                              <a:rPr lang="en-US" b="0" i="1" smtClean="0">
                                <a:solidFill>
                                  <a:schemeClr val="accent5"/>
                                </a:solidFill>
                                <a:latin typeface="Cambria Math" charset="0"/>
                              </a:rPr>
                              <m:t>𝑡</m:t>
                            </m:r>
                            <m:r>
                              <a:rPr lang="en-US" b="0" i="1" smtClean="0">
                                <a:solidFill>
                                  <a:schemeClr val="accent5"/>
                                </a:solidFill>
                                <a:latin typeface="Cambria Math" charset="0"/>
                              </a:rPr>
                              <m:t>+1</m:t>
                            </m:r>
                          </m:sub>
                        </m:sSub>
                        <m:r>
                          <a:rPr lang="en-US" b="0" i="1" smtClean="0">
                            <a:solidFill>
                              <a:schemeClr val="accent5"/>
                            </a:solidFill>
                            <a:latin typeface="Cambria Math" charset="0"/>
                          </a:rPr>
                          <m:t>=</m:t>
                        </m:r>
                        <m:sSup>
                          <m:sSupPr>
                            <m:ctrlPr>
                              <a:rPr lang="en-US" b="0" i="1" smtClean="0">
                                <a:solidFill>
                                  <a:schemeClr val="accent5"/>
                                </a:solidFill>
                                <a:latin typeface="Cambria Math" charset="0"/>
                              </a:rPr>
                            </m:ctrlPr>
                          </m:sSupPr>
                          <m:e>
                            <m:r>
                              <a:rPr lang="en-US" b="0" i="1" smtClean="0">
                                <a:solidFill>
                                  <a:schemeClr val="accent5"/>
                                </a:solidFill>
                                <a:latin typeface="Cambria Math" charset="0"/>
                              </a:rPr>
                              <m:t>𝑠</m:t>
                            </m:r>
                          </m:e>
                          <m:sup>
                            <m:r>
                              <a:rPr lang="en-US" b="0" i="1" smtClean="0">
                                <a:solidFill>
                                  <a:schemeClr val="accent5"/>
                                </a:solidFill>
                                <a:latin typeface="Cambria Math" charset="0"/>
                              </a:rPr>
                              <m:t>′</m:t>
                            </m:r>
                          </m:sup>
                        </m:sSup>
                      </m:e>
                      <m:e>
                        <m:sSub>
                          <m:sSubPr>
                            <m:ctrlPr>
                              <a:rPr lang="en-US" b="0" i="1" smtClean="0">
                                <a:solidFill>
                                  <a:schemeClr val="accent5"/>
                                </a:solidFill>
                                <a:latin typeface="Cambria Math" charset="0"/>
                              </a:rPr>
                            </m:ctrlPr>
                          </m:sSubPr>
                          <m:e>
                            <m:r>
                              <a:rPr lang="en-US" b="0" i="1" smtClean="0">
                                <a:solidFill>
                                  <a:schemeClr val="accent5"/>
                                </a:solidFill>
                                <a:latin typeface="Cambria Math" charset="0"/>
                              </a:rPr>
                              <m:t>𝑆</m:t>
                            </m:r>
                          </m:e>
                          <m:sub>
                            <m:r>
                              <a:rPr lang="en-US" b="0" i="1" smtClean="0">
                                <a:solidFill>
                                  <a:schemeClr val="accent5"/>
                                </a:solidFill>
                                <a:latin typeface="Cambria Math" charset="0"/>
                              </a:rPr>
                              <m:t>𝑡</m:t>
                            </m:r>
                          </m:sub>
                        </m:sSub>
                        <m:r>
                          <a:rPr lang="en-US" b="0" i="1" smtClean="0">
                            <a:solidFill>
                              <a:schemeClr val="accent5"/>
                            </a:solidFill>
                            <a:latin typeface="Cambria Math" charset="0"/>
                          </a:rPr>
                          <m:t>=</m:t>
                        </m:r>
                        <m:r>
                          <a:rPr lang="en-US" b="0" i="1" smtClean="0">
                            <a:solidFill>
                              <a:schemeClr val="accent5"/>
                            </a:solidFill>
                            <a:latin typeface="Cambria Math" charset="0"/>
                          </a:rPr>
                          <m:t>𝑠</m:t>
                        </m:r>
                        <m:r>
                          <a:rPr lang="en-US" b="0" i="1" smtClean="0">
                            <a:solidFill>
                              <a:schemeClr val="accent5"/>
                            </a:solidFill>
                            <a:latin typeface="Cambria Math" charset="0"/>
                          </a:rPr>
                          <m:t>, </m:t>
                        </m:r>
                        <m:sSub>
                          <m:sSubPr>
                            <m:ctrlPr>
                              <a:rPr lang="en-US" b="0" i="1" smtClean="0">
                                <a:solidFill>
                                  <a:schemeClr val="accent5"/>
                                </a:solidFill>
                                <a:latin typeface="Cambria Math" charset="0"/>
                              </a:rPr>
                            </m:ctrlPr>
                          </m:sSubPr>
                          <m:e>
                            <m:r>
                              <a:rPr lang="en-US" b="0" i="1" smtClean="0">
                                <a:solidFill>
                                  <a:schemeClr val="accent5"/>
                                </a:solidFill>
                                <a:latin typeface="Cambria Math" charset="0"/>
                              </a:rPr>
                              <m:t>𝐴</m:t>
                            </m:r>
                          </m:e>
                          <m:sub>
                            <m:r>
                              <a:rPr lang="en-US" b="0" i="1" smtClean="0">
                                <a:solidFill>
                                  <a:schemeClr val="accent5"/>
                                </a:solidFill>
                                <a:latin typeface="Cambria Math" charset="0"/>
                              </a:rPr>
                              <m:t>𝑡</m:t>
                            </m:r>
                          </m:sub>
                        </m:sSub>
                        <m:r>
                          <a:rPr lang="en-US" b="0" i="1" smtClean="0">
                            <a:solidFill>
                              <a:schemeClr val="accent5"/>
                            </a:solidFill>
                            <a:latin typeface="Cambria Math" charset="0"/>
                          </a:rPr>
                          <m:t>=</m:t>
                        </m:r>
                        <m:r>
                          <a:rPr lang="en-US" b="0" i="1" smtClean="0">
                            <a:solidFill>
                              <a:schemeClr val="accent5"/>
                            </a:solidFill>
                            <a:latin typeface="Cambria Math" charset="0"/>
                          </a:rPr>
                          <m:t>𝑎</m:t>
                        </m:r>
                      </m:e>
                    </m:d>
                    <m:r>
                      <a:rPr lang="en-US" b="0" i="1" smtClean="0">
                        <a:solidFill>
                          <a:schemeClr val="accent5"/>
                        </a:solidFill>
                        <a:latin typeface="Cambria Math" charset="0"/>
                      </a:rPr>
                      <m:t>:</m:t>
                    </m:r>
                    <m:r>
                      <a:rPr lang="en-US" b="0" i="1" smtClean="0">
                        <a:latin typeface="Cambria Math" charset="0"/>
                      </a:rPr>
                      <m:t> </m:t>
                    </m:r>
                  </m:oMath>
                </a14:m>
                <a:r>
                  <a:rPr lang="en-US" b="0" dirty="0">
                    <a:latin typeface="Cambria Math" charset="0"/>
                  </a:rPr>
                  <a:t>transition probability</a:t>
                </a:r>
              </a:p>
              <a:p>
                <a:pPr lvl="1"/>
                <a:r>
                  <a:rPr lang="en-US" i="1" dirty="0">
                    <a:latin typeface="Cambria Math" charset="0"/>
                  </a:rPr>
                  <a:t> </a:t>
                </a:r>
                <a14:m>
                  <m:oMath xmlns:m="http://schemas.openxmlformats.org/officeDocument/2006/math">
                    <m:r>
                      <a:rPr lang="en-US" b="0" i="1" smtClean="0">
                        <a:solidFill>
                          <a:schemeClr val="accent5"/>
                        </a:solidFill>
                        <a:latin typeface="Cambria Math" charset="0"/>
                      </a:rPr>
                      <m:t>𝑅</m:t>
                    </m:r>
                    <m:d>
                      <m:dPr>
                        <m:ctrlPr>
                          <a:rPr lang="en-US" b="0" i="1" smtClean="0">
                            <a:solidFill>
                              <a:schemeClr val="accent5"/>
                            </a:solidFill>
                            <a:latin typeface="Cambria Math" charset="0"/>
                          </a:rPr>
                        </m:ctrlPr>
                      </m:dPr>
                      <m:e>
                        <m:r>
                          <a:rPr lang="en-US" b="0" i="1" smtClean="0">
                            <a:solidFill>
                              <a:schemeClr val="accent5"/>
                            </a:solidFill>
                            <a:latin typeface="Cambria Math" charset="0"/>
                          </a:rPr>
                          <m:t>𝑠</m:t>
                        </m:r>
                        <m:r>
                          <a:rPr lang="en-US" b="0" i="1" smtClean="0">
                            <a:solidFill>
                              <a:schemeClr val="accent5"/>
                            </a:solidFill>
                            <a:latin typeface="Cambria Math" charset="0"/>
                          </a:rPr>
                          <m:t>,</m:t>
                        </m:r>
                        <m:r>
                          <a:rPr lang="en-US" b="0" i="1" smtClean="0">
                            <a:solidFill>
                              <a:schemeClr val="accent5"/>
                            </a:solidFill>
                            <a:latin typeface="Cambria Math" charset="0"/>
                          </a:rPr>
                          <m:t>𝑎</m:t>
                        </m:r>
                      </m:e>
                    </m:d>
                    <m:r>
                      <a:rPr lang="en-US" b="0" i="1" smtClean="0">
                        <a:solidFill>
                          <a:schemeClr val="accent5"/>
                        </a:solidFill>
                        <a:latin typeface="Cambria Math" charset="0"/>
                      </a:rPr>
                      <m:t>:</m:t>
                    </m:r>
                  </m:oMath>
                </a14:m>
                <a:r>
                  <a:rPr lang="en-US" b="0" i="1" dirty="0">
                    <a:solidFill>
                      <a:schemeClr val="accent5"/>
                    </a:solidFill>
                    <a:latin typeface="Cambria Math" charset="0"/>
                  </a:rPr>
                  <a:t> </a:t>
                </a:r>
                <a:r>
                  <a:rPr lang="en-US" dirty="0">
                    <a:latin typeface="Cambria Math" charset="0"/>
                  </a:rPr>
                  <a:t>reward received for each taken step</a:t>
                </a:r>
              </a:p>
              <a:p>
                <a:pPr lvl="1"/>
                <a:endParaRPr lang="en-US" i="1" dirty="0">
                  <a:latin typeface="Cambria Math" charset="0"/>
                </a:endParaRPr>
              </a:p>
              <a:p>
                <a:r>
                  <a:rPr lang="en-US" b="0" i="1" dirty="0">
                    <a:latin typeface="Cambria Math" charset="0"/>
                  </a:rPr>
                  <a:t> </a:t>
                </a:r>
                <a:r>
                  <a:rPr lang="en-US" dirty="0">
                    <a:latin typeface="Calibri" charset="0"/>
                    <a:ea typeface="Calibri" charset="0"/>
                    <a:cs typeface="Calibri" charset="0"/>
                  </a:rPr>
                  <a:t>With </a:t>
                </a:r>
                <a:r>
                  <a:rPr lang="en-US" dirty="0" err="1">
                    <a:latin typeface="Calibri" charset="0"/>
                    <a:ea typeface="Calibri" charset="0"/>
                    <a:cs typeface="Calibri" charset="0"/>
                  </a:rPr>
                  <a:t>pretrained</a:t>
                </a:r>
                <a:r>
                  <a:rPr lang="en-US" dirty="0">
                    <a:latin typeface="Calibri" charset="0"/>
                    <a:ea typeface="Calibri" charset="0"/>
                    <a:cs typeface="Calibri" charset="0"/>
                  </a:rPr>
                  <a:t> KG </a:t>
                </a:r>
                <a:r>
                  <a:rPr lang="en-US" dirty="0" err="1">
                    <a:latin typeface="Calibri" charset="0"/>
                    <a:ea typeface="Calibri" charset="0"/>
                    <a:cs typeface="Calibri" charset="0"/>
                  </a:rPr>
                  <a:t>embeddings</a:t>
                </a:r>
                <a:endParaRPr lang="en-US" dirty="0">
                  <a:latin typeface="Calibri" charset="0"/>
                  <a:ea typeface="Calibri" charset="0"/>
                  <a:cs typeface="Calibri" charset="0"/>
                </a:endParaRPr>
              </a:p>
              <a:p>
                <a:pPr lvl="1"/>
                <a:r>
                  <a:rPr lang="en-US" b="0" i="1" dirty="0">
                    <a:latin typeface="Calibri" charset="0"/>
                    <a:ea typeface="Calibri" charset="0"/>
                    <a:cs typeface="Calibri" charset="0"/>
                  </a:rPr>
                  <a:t> </a:t>
                </a:r>
                <a14:m>
                  <m:oMath xmlns:m="http://schemas.openxmlformats.org/officeDocument/2006/math">
                    <m:sSub>
                      <m:sSubPr>
                        <m:ctrlPr>
                          <a:rPr lang="en-US" b="0" i="1" smtClean="0">
                            <a:latin typeface="Cambria Math" charset="0"/>
                            <a:ea typeface="Calibri" charset="0"/>
                            <a:cs typeface="Calibri" charset="0"/>
                          </a:rPr>
                        </m:ctrlPr>
                      </m:sSubPr>
                      <m:e>
                        <m:r>
                          <a:rPr lang="en-US" b="0" i="1" smtClean="0">
                            <a:latin typeface="Cambria Math" charset="0"/>
                            <a:ea typeface="Calibri" charset="0"/>
                            <a:cs typeface="Calibri" charset="0"/>
                          </a:rPr>
                          <m:t>𝑠</m:t>
                        </m:r>
                      </m:e>
                      <m:sub>
                        <m:r>
                          <a:rPr lang="en-US" b="0" i="1" smtClean="0">
                            <a:latin typeface="Cambria Math" charset="0"/>
                            <a:ea typeface="Calibri" charset="0"/>
                            <a:cs typeface="Calibri" charset="0"/>
                          </a:rPr>
                          <m:t>𝑡</m:t>
                        </m:r>
                      </m:sub>
                    </m:sSub>
                    <m:r>
                      <a:rPr lang="en-US" b="0" i="1" smtClean="0">
                        <a:latin typeface="Cambria Math" charset="0"/>
                        <a:ea typeface="Calibri" charset="0"/>
                        <a:cs typeface="Calibri" charset="0"/>
                      </a:rPr>
                      <m:t>=</m:t>
                    </m:r>
                    <m:sSub>
                      <m:sSubPr>
                        <m:ctrlPr>
                          <a:rPr lang="en-US" b="0" i="1" smtClean="0">
                            <a:latin typeface="Cambria Math" charset="0"/>
                            <a:ea typeface="Calibri" charset="0"/>
                            <a:cs typeface="Calibri" charset="0"/>
                          </a:rPr>
                        </m:ctrlPr>
                      </m:sSubPr>
                      <m:e>
                        <m:r>
                          <a:rPr lang="en-US" b="0" i="1" smtClean="0">
                            <a:latin typeface="Cambria Math" charset="0"/>
                            <a:ea typeface="Calibri" charset="0"/>
                            <a:cs typeface="Calibri" charset="0"/>
                          </a:rPr>
                          <m:t>𝑒</m:t>
                        </m:r>
                      </m:e>
                      <m:sub>
                        <m:r>
                          <a:rPr lang="en-US" b="0" i="1" smtClean="0">
                            <a:latin typeface="Cambria Math" charset="0"/>
                            <a:ea typeface="Calibri" charset="0"/>
                            <a:cs typeface="Calibri" charset="0"/>
                          </a:rPr>
                          <m:t>𝑡</m:t>
                        </m:r>
                      </m:sub>
                    </m:sSub>
                    <m:r>
                      <a:rPr lang="en-US" b="0" i="1" smtClean="0">
                        <a:latin typeface="Cambria Math" charset="0"/>
                        <a:ea typeface="Calibri" charset="0"/>
                        <a:cs typeface="Calibri" charset="0"/>
                      </a:rPr>
                      <m:t>⊕(</m:t>
                    </m:r>
                    <m:sSub>
                      <m:sSubPr>
                        <m:ctrlPr>
                          <a:rPr lang="en-US" b="0" i="1" smtClean="0">
                            <a:latin typeface="Cambria Math" charset="0"/>
                            <a:ea typeface="Calibri" charset="0"/>
                            <a:cs typeface="Calibri" charset="0"/>
                          </a:rPr>
                        </m:ctrlPr>
                      </m:sSubPr>
                      <m:e>
                        <m:r>
                          <a:rPr lang="en-US" b="0" i="1" smtClean="0">
                            <a:latin typeface="Cambria Math" charset="0"/>
                            <a:ea typeface="Calibri" charset="0"/>
                            <a:cs typeface="Calibri" charset="0"/>
                          </a:rPr>
                          <m:t>𝑒</m:t>
                        </m:r>
                      </m:e>
                      <m:sub>
                        <m:r>
                          <a:rPr lang="en-US" b="0" i="1" smtClean="0">
                            <a:latin typeface="Cambria Math" charset="0"/>
                            <a:ea typeface="Calibri" charset="0"/>
                            <a:cs typeface="Calibri" charset="0"/>
                          </a:rPr>
                          <m:t>𝑡𝑎𝑟𝑔𝑒𝑡</m:t>
                        </m:r>
                      </m:sub>
                    </m:sSub>
                    <m:r>
                      <a:rPr lang="en-US" b="0" i="1" smtClean="0">
                        <a:latin typeface="Cambria Math" charset="0"/>
                        <a:ea typeface="Calibri" charset="0"/>
                        <a:cs typeface="Calibri" charset="0"/>
                      </a:rPr>
                      <m:t> −</m:t>
                    </m:r>
                    <m:sSub>
                      <m:sSubPr>
                        <m:ctrlPr>
                          <a:rPr lang="en-US" b="0" i="1" smtClean="0">
                            <a:latin typeface="Cambria Math" charset="0"/>
                            <a:ea typeface="Calibri" charset="0"/>
                            <a:cs typeface="Calibri" charset="0"/>
                          </a:rPr>
                        </m:ctrlPr>
                      </m:sSubPr>
                      <m:e>
                        <m:r>
                          <a:rPr lang="en-US" b="0" i="1" smtClean="0">
                            <a:latin typeface="Cambria Math" charset="0"/>
                            <a:ea typeface="Calibri" charset="0"/>
                            <a:cs typeface="Calibri" charset="0"/>
                          </a:rPr>
                          <m:t>𝑒</m:t>
                        </m:r>
                      </m:e>
                      <m:sub>
                        <m:r>
                          <a:rPr lang="en-US" b="0" i="1" smtClean="0">
                            <a:latin typeface="Cambria Math" charset="0"/>
                            <a:ea typeface="Calibri" charset="0"/>
                            <a:cs typeface="Calibri" charset="0"/>
                          </a:rPr>
                          <m:t>𝑡</m:t>
                        </m:r>
                      </m:sub>
                    </m:sSub>
                    <m:r>
                      <a:rPr lang="en-US" b="0" i="1" smtClean="0">
                        <a:latin typeface="Cambria Math" charset="0"/>
                        <a:ea typeface="Calibri" charset="0"/>
                        <a:cs typeface="Calibri" charset="0"/>
                      </a:rPr>
                      <m:t>)</m:t>
                    </m:r>
                  </m:oMath>
                </a14:m>
                <a:endParaRPr lang="en-US" b="0" i="1" dirty="0">
                  <a:latin typeface="Calibri" charset="0"/>
                  <a:ea typeface="Calibri" charset="0"/>
                  <a:cs typeface="Calibri" charset="0"/>
                </a:endParaRPr>
              </a:p>
              <a:p>
                <a:pPr lvl="1"/>
                <a:r>
                  <a:rPr lang="en-US" i="1" dirty="0">
                    <a:latin typeface="Calibri" charset="0"/>
                    <a:ea typeface="Calibri" charset="0"/>
                    <a:cs typeface="Calibri" charset="0"/>
                  </a:rPr>
                  <a:t> </a:t>
                </a:r>
                <a14:m>
                  <m:oMath xmlns:m="http://schemas.openxmlformats.org/officeDocument/2006/math">
                    <m:r>
                      <a:rPr lang="en-US" b="0" i="1" smtClean="0">
                        <a:latin typeface="Cambria Math" charset="0"/>
                        <a:ea typeface="Calibri" charset="0"/>
                        <a:cs typeface="Calibri" charset="0"/>
                      </a:rPr>
                      <m:t>𝐴</m:t>
                    </m:r>
                    <m:r>
                      <a:rPr lang="en-US" b="0" i="1" smtClean="0">
                        <a:latin typeface="Cambria Math" charset="0"/>
                        <a:ea typeface="Calibri" charset="0"/>
                        <a:cs typeface="Calibri" charset="0"/>
                      </a:rPr>
                      <m:t>=</m:t>
                    </m:r>
                    <m:d>
                      <m:dPr>
                        <m:begChr m:val="{"/>
                        <m:endChr m:val="}"/>
                        <m:ctrlPr>
                          <a:rPr lang="en-US" b="0" i="1" smtClean="0">
                            <a:latin typeface="Cambria Math" charset="0"/>
                            <a:ea typeface="Calibri" charset="0"/>
                            <a:cs typeface="Calibri" charset="0"/>
                          </a:rPr>
                        </m:ctrlPr>
                      </m:dPr>
                      <m:e>
                        <m:sSub>
                          <m:sSubPr>
                            <m:ctrlPr>
                              <a:rPr lang="en-US" b="0" i="1" smtClean="0">
                                <a:latin typeface="Cambria Math" charset="0"/>
                                <a:ea typeface="Calibri" charset="0"/>
                                <a:cs typeface="Calibri" charset="0"/>
                              </a:rPr>
                            </m:ctrlPr>
                          </m:sSubPr>
                          <m:e>
                            <m:r>
                              <a:rPr lang="en-US" b="0" i="1" smtClean="0">
                                <a:latin typeface="Cambria Math" charset="0"/>
                                <a:ea typeface="Calibri" charset="0"/>
                                <a:cs typeface="Calibri" charset="0"/>
                              </a:rPr>
                              <m:t>𝑟</m:t>
                            </m:r>
                          </m:e>
                          <m:sub>
                            <m:r>
                              <a:rPr lang="en-US" b="0" i="1" smtClean="0">
                                <a:latin typeface="Cambria Math" charset="0"/>
                                <a:ea typeface="Calibri" charset="0"/>
                                <a:cs typeface="Calibri" charset="0"/>
                              </a:rPr>
                              <m:t>1</m:t>
                            </m:r>
                          </m:sub>
                        </m:sSub>
                        <m:r>
                          <a:rPr lang="en-US" b="0" i="1" smtClean="0">
                            <a:latin typeface="Cambria Math" charset="0"/>
                            <a:ea typeface="Calibri" charset="0"/>
                            <a:cs typeface="Calibri" charset="0"/>
                          </a:rPr>
                          <m:t>,</m:t>
                        </m:r>
                        <m:sSub>
                          <m:sSubPr>
                            <m:ctrlPr>
                              <a:rPr lang="en-US" b="0" i="1" smtClean="0">
                                <a:latin typeface="Cambria Math" charset="0"/>
                                <a:ea typeface="Calibri" charset="0"/>
                                <a:cs typeface="Calibri" charset="0"/>
                              </a:rPr>
                            </m:ctrlPr>
                          </m:sSubPr>
                          <m:e>
                            <m:r>
                              <a:rPr lang="en-US" b="0" i="1" smtClean="0">
                                <a:latin typeface="Cambria Math" charset="0"/>
                                <a:ea typeface="Calibri" charset="0"/>
                                <a:cs typeface="Calibri" charset="0"/>
                              </a:rPr>
                              <m:t>𝑟</m:t>
                            </m:r>
                          </m:e>
                          <m:sub>
                            <m:r>
                              <a:rPr lang="en-US" b="0" i="1" smtClean="0">
                                <a:latin typeface="Cambria Math" charset="0"/>
                                <a:ea typeface="Calibri" charset="0"/>
                                <a:cs typeface="Calibri" charset="0"/>
                              </a:rPr>
                              <m:t>2</m:t>
                            </m:r>
                          </m:sub>
                        </m:sSub>
                        <m:r>
                          <a:rPr lang="en-US" b="0" i="1" smtClean="0">
                            <a:latin typeface="Cambria Math" charset="0"/>
                            <a:ea typeface="Calibri" charset="0"/>
                            <a:cs typeface="Calibri" charset="0"/>
                          </a:rPr>
                          <m:t>,…, </m:t>
                        </m:r>
                        <m:sSub>
                          <m:sSubPr>
                            <m:ctrlPr>
                              <a:rPr lang="en-US" b="0" i="1" smtClean="0">
                                <a:latin typeface="Cambria Math" charset="0"/>
                                <a:ea typeface="Calibri" charset="0"/>
                                <a:cs typeface="Calibri" charset="0"/>
                              </a:rPr>
                            </m:ctrlPr>
                          </m:sSubPr>
                          <m:e>
                            <m:r>
                              <a:rPr lang="en-US" b="0" i="1" smtClean="0">
                                <a:latin typeface="Cambria Math" charset="0"/>
                                <a:ea typeface="Calibri" charset="0"/>
                                <a:cs typeface="Calibri" charset="0"/>
                              </a:rPr>
                              <m:t>𝑟</m:t>
                            </m:r>
                          </m:e>
                          <m:sub>
                            <m:r>
                              <a:rPr lang="en-US" b="0" i="1" smtClean="0">
                                <a:latin typeface="Cambria Math" charset="0"/>
                                <a:ea typeface="Calibri" charset="0"/>
                                <a:cs typeface="Calibri" charset="0"/>
                              </a:rPr>
                              <m:t>𝑛</m:t>
                            </m:r>
                          </m:sub>
                        </m:sSub>
                      </m:e>
                    </m:d>
                  </m:oMath>
                </a14:m>
                <a:r>
                  <a:rPr lang="en-US" b="0" dirty="0">
                    <a:latin typeface="Calibri" charset="0"/>
                    <a:ea typeface="Calibri" charset="0"/>
                    <a:cs typeface="Calibri" charset="0"/>
                  </a:rPr>
                  <a:t>, all relations in the KG</a:t>
                </a:r>
                <a:r>
                  <a:rPr lang="en-US" b="0" i="1" dirty="0">
                    <a:latin typeface="Calibri" charset="0"/>
                    <a:ea typeface="Calibri" charset="0"/>
                    <a:cs typeface="Calibri" charset="0"/>
                  </a:rPr>
                  <a:t> </a:t>
                </a:r>
              </a:p>
              <a:p>
                <a:pPr lvl="1"/>
                <a:endParaRPr lang="en-US" b="0" i="1" dirty="0">
                  <a:latin typeface="Calibri" charset="0"/>
                  <a:ea typeface="Calibri" charset="0"/>
                  <a:cs typeface="Calibri"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391" t="-2381"/>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7065BB2C-E040-0B41-A79C-72407BBCFFEE}" type="slidenum">
              <a:rPr lang="en-US" smtClean="0"/>
              <a:t>14</a:t>
            </a:fld>
            <a:endParaRPr lang="en-US"/>
          </a:p>
        </p:txBody>
      </p:sp>
    </p:spTree>
    <p:extLst>
      <p:ext uri="{BB962C8B-B14F-4D97-AF65-F5344CB8AC3E}">
        <p14:creationId xmlns:p14="http://schemas.microsoft.com/office/powerpoint/2010/main" val="365477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Reward </a:t>
            </a:r>
            <a:r>
              <a:rPr lang="en-US" dirty="0" smtClean="0"/>
              <a:t>Functions</a:t>
            </a:r>
            <a:endParaRPr lang="en-US" dirty="0"/>
          </a:p>
        </p:txBody>
      </p:sp>
      <p:sp>
        <p:nvSpPr>
          <p:cNvPr id="3" name="Content Placeholder 2"/>
          <p:cNvSpPr>
            <a:spLocks noGrp="1"/>
          </p:cNvSpPr>
          <p:nvPr>
            <p:ph idx="1"/>
          </p:nvPr>
        </p:nvSpPr>
        <p:spPr/>
        <p:txBody>
          <a:bodyPr/>
          <a:lstStyle/>
          <a:p>
            <a:r>
              <a:rPr lang="en-US" dirty="0"/>
              <a:t>Global Accuracy</a:t>
            </a:r>
          </a:p>
          <a:p>
            <a:pPr lvl="1"/>
            <a:endParaRPr lang="en-US" dirty="0"/>
          </a:p>
          <a:p>
            <a:endParaRPr lang="en-US" dirty="0"/>
          </a:p>
          <a:p>
            <a:r>
              <a:rPr lang="en-US" dirty="0"/>
              <a:t>Path Efficiency</a:t>
            </a:r>
          </a:p>
          <a:p>
            <a:pPr lvl="1"/>
            <a:endParaRPr lang="en-US" b="0" dirty="0"/>
          </a:p>
          <a:p>
            <a:pPr lvl="1"/>
            <a:endParaRPr lang="en-US" b="0" dirty="0"/>
          </a:p>
          <a:p>
            <a:r>
              <a:rPr lang="en-US" dirty="0"/>
              <a:t>Path Diversity</a:t>
            </a:r>
          </a:p>
          <a:p>
            <a:pPr marL="457200" lvl="1" indent="0">
              <a:buNone/>
            </a:pPr>
            <a:r>
              <a:rPr lang="en-US" dirty="0"/>
              <a:t>	</a:t>
            </a:r>
          </a:p>
        </p:txBody>
      </p:sp>
      <p:sp>
        <p:nvSpPr>
          <p:cNvPr id="4" name="Slide Number Placeholder 3"/>
          <p:cNvSpPr>
            <a:spLocks noGrp="1"/>
          </p:cNvSpPr>
          <p:nvPr>
            <p:ph type="sldNum" sz="quarter" idx="12"/>
          </p:nvPr>
        </p:nvSpPr>
        <p:spPr/>
        <p:txBody>
          <a:bodyPr/>
          <a:lstStyle/>
          <a:p>
            <a:fld id="{7065BB2C-E040-0B41-A79C-72407BBCFFEE}" type="slidenum">
              <a:rPr lang="en-US" smtClean="0"/>
              <a:t>15</a:t>
            </a:fld>
            <a:endParaRPr lang="en-US"/>
          </a:p>
        </p:txBody>
      </p:sp>
      <p:pic>
        <p:nvPicPr>
          <p:cNvPr id="8" name="Picture 7"/>
          <p:cNvPicPr>
            <a:picLocks noChangeAspect="1"/>
          </p:cNvPicPr>
          <p:nvPr>
            <p:custDataLst>
              <p:tags r:id="rId1"/>
            </p:custDataLst>
          </p:nvPr>
        </p:nvPicPr>
        <p:blipFill>
          <a:blip r:embed="rId5"/>
          <a:stretch>
            <a:fillRect/>
          </a:stretch>
        </p:blipFill>
        <p:spPr>
          <a:xfrm>
            <a:off x="1927157" y="2384357"/>
            <a:ext cx="4739047" cy="758857"/>
          </a:xfrm>
          <a:prstGeom prst="rect">
            <a:avLst/>
          </a:prstGeom>
        </p:spPr>
      </p:pic>
      <p:pic>
        <p:nvPicPr>
          <p:cNvPr id="10" name="Picture 9"/>
          <p:cNvPicPr>
            <a:picLocks noChangeAspect="1"/>
          </p:cNvPicPr>
          <p:nvPr>
            <p:custDataLst>
              <p:tags r:id="rId2"/>
            </p:custDataLst>
          </p:nvPr>
        </p:nvPicPr>
        <p:blipFill>
          <a:blip r:embed="rId6"/>
          <a:stretch>
            <a:fillRect/>
          </a:stretch>
        </p:blipFill>
        <p:spPr>
          <a:xfrm>
            <a:off x="1927157" y="3804610"/>
            <a:ext cx="2450286" cy="577524"/>
          </a:xfrm>
          <a:prstGeom prst="rect">
            <a:avLst/>
          </a:prstGeom>
        </p:spPr>
      </p:pic>
      <p:pic>
        <p:nvPicPr>
          <p:cNvPr id="12" name="Picture 11"/>
          <p:cNvPicPr>
            <a:picLocks noChangeAspect="1"/>
          </p:cNvPicPr>
          <p:nvPr>
            <p:custDataLst>
              <p:tags r:id="rId3"/>
            </p:custDataLst>
          </p:nvPr>
        </p:nvPicPr>
        <p:blipFill>
          <a:blip r:embed="rId7"/>
          <a:stretch>
            <a:fillRect/>
          </a:stretch>
        </p:blipFill>
        <p:spPr>
          <a:xfrm>
            <a:off x="1927157" y="5025156"/>
            <a:ext cx="3372190" cy="771048"/>
          </a:xfrm>
          <a:prstGeom prst="rect">
            <a:avLst/>
          </a:prstGeom>
        </p:spPr>
      </p:pic>
    </p:spTree>
    <p:extLst>
      <p:ext uri="{BB962C8B-B14F-4D97-AF65-F5344CB8AC3E}">
        <p14:creationId xmlns:p14="http://schemas.microsoft.com/office/powerpoint/2010/main" val="1369280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with </a:t>
            </a:r>
            <a:r>
              <a:rPr lang="en-US" dirty="0" smtClean="0"/>
              <a:t>Policy </a:t>
            </a:r>
            <a:r>
              <a:rPr lang="en-US" dirty="0"/>
              <a:t>G</a:t>
            </a:r>
            <a:r>
              <a:rPr lang="en-US" dirty="0" smtClean="0"/>
              <a:t>radient</a:t>
            </a:r>
            <a:endParaRPr lang="en-US" dirty="0"/>
          </a:p>
        </p:txBody>
      </p:sp>
      <p:sp>
        <p:nvSpPr>
          <p:cNvPr id="3" name="Content Placeholder 2"/>
          <p:cNvSpPr>
            <a:spLocks noGrp="1"/>
          </p:cNvSpPr>
          <p:nvPr>
            <p:ph idx="1"/>
          </p:nvPr>
        </p:nvSpPr>
        <p:spPr/>
        <p:txBody>
          <a:bodyPr/>
          <a:lstStyle/>
          <a:p>
            <a:r>
              <a:rPr lang="en-US" dirty="0"/>
              <a:t> Monte-Carlo Policy Gradient (REINFORCE, William, 1992)</a:t>
            </a:r>
          </a:p>
          <a:p>
            <a:pPr marL="457200" lvl="1" indent="0" algn="ctr">
              <a:buNone/>
            </a:pPr>
            <a:endParaRPr lang="en-US" i="1" dirty="0"/>
          </a:p>
        </p:txBody>
      </p:sp>
      <p:sp>
        <p:nvSpPr>
          <p:cNvPr id="4" name="Slide Number Placeholder 3"/>
          <p:cNvSpPr>
            <a:spLocks noGrp="1"/>
          </p:cNvSpPr>
          <p:nvPr>
            <p:ph type="sldNum" sz="quarter" idx="12"/>
          </p:nvPr>
        </p:nvSpPr>
        <p:spPr/>
        <p:txBody>
          <a:bodyPr/>
          <a:lstStyle/>
          <a:p>
            <a:fld id="{7065BB2C-E040-0B41-A79C-72407BBCFFEE}" type="slidenum">
              <a:rPr lang="en-US" smtClean="0"/>
              <a:t>16</a:t>
            </a:fld>
            <a:endParaRPr lang="en-US"/>
          </a:p>
        </p:txBody>
      </p:sp>
      <p:pic>
        <p:nvPicPr>
          <p:cNvPr id="14" name="Picture 13"/>
          <p:cNvPicPr>
            <a:picLocks noChangeAspect="1"/>
          </p:cNvPicPr>
          <p:nvPr>
            <p:custDataLst>
              <p:tags r:id="rId1"/>
            </p:custDataLst>
          </p:nvPr>
        </p:nvPicPr>
        <p:blipFill>
          <a:blip r:embed="rId4"/>
          <a:stretch>
            <a:fillRect/>
          </a:stretch>
        </p:blipFill>
        <p:spPr>
          <a:xfrm>
            <a:off x="1751428" y="3222017"/>
            <a:ext cx="5641143" cy="1240381"/>
          </a:xfrm>
          <a:prstGeom prst="rect">
            <a:avLst/>
          </a:prstGeom>
        </p:spPr>
      </p:pic>
      <p:pic>
        <p:nvPicPr>
          <p:cNvPr id="16" name="Picture 15"/>
          <p:cNvPicPr>
            <a:picLocks noChangeAspect="1"/>
          </p:cNvPicPr>
          <p:nvPr>
            <p:custDataLst>
              <p:tags r:id="rId2"/>
            </p:custDataLst>
          </p:nvPr>
        </p:nvPicPr>
        <p:blipFill>
          <a:blip r:embed="rId5"/>
          <a:stretch>
            <a:fillRect/>
          </a:stretch>
        </p:blipFill>
        <p:spPr>
          <a:xfrm>
            <a:off x="2016571" y="4915605"/>
            <a:ext cx="5376000" cy="263619"/>
          </a:xfrm>
          <a:prstGeom prst="rect">
            <a:avLst/>
          </a:prstGeom>
        </p:spPr>
      </p:pic>
    </p:spTree>
    <p:extLst>
      <p:ext uri="{BB962C8B-B14F-4D97-AF65-F5344CB8AC3E}">
        <p14:creationId xmlns:p14="http://schemas.microsoft.com/office/powerpoint/2010/main" val="564600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a:t>
            </a:r>
          </a:p>
        </p:txBody>
      </p:sp>
      <p:sp>
        <p:nvSpPr>
          <p:cNvPr id="3" name="Content Placeholder 2"/>
          <p:cNvSpPr>
            <a:spLocks noGrp="1"/>
          </p:cNvSpPr>
          <p:nvPr>
            <p:ph idx="1"/>
          </p:nvPr>
        </p:nvSpPr>
        <p:spPr/>
        <p:txBody>
          <a:bodyPr/>
          <a:lstStyle/>
          <a:p>
            <a:pPr>
              <a:buFont typeface="Wingdings" panose="05000000000000000000" pitchFamily="2" charset="2"/>
              <a:buChar char="Ø"/>
            </a:pPr>
            <a:r>
              <a:rPr lang="en-US" dirty="0"/>
              <a:t> Typical RL problems</a:t>
            </a:r>
          </a:p>
          <a:p>
            <a:pPr lvl="1">
              <a:buFont typeface="Wingdings" panose="05000000000000000000" pitchFamily="2" charset="2"/>
              <a:buChar char="q"/>
            </a:pPr>
            <a:r>
              <a:rPr lang="en-US" dirty="0"/>
              <a:t> Atari games (</a:t>
            </a:r>
            <a:r>
              <a:rPr lang="en-US" dirty="0" err="1"/>
              <a:t>Mnih</a:t>
            </a:r>
            <a:r>
              <a:rPr lang="en-US" dirty="0"/>
              <a:t> et al., 2015): 4~18 valid actions</a:t>
            </a:r>
          </a:p>
          <a:p>
            <a:pPr lvl="1">
              <a:buFont typeface="Wingdings" panose="05000000000000000000" pitchFamily="2" charset="2"/>
              <a:buChar char="q"/>
            </a:pPr>
            <a:r>
              <a:rPr lang="en-US" dirty="0"/>
              <a:t> AlphaGo (Silver et al. 2016): ~250 valid actions</a:t>
            </a:r>
          </a:p>
          <a:p>
            <a:pPr lvl="1">
              <a:buFont typeface="Wingdings" panose="05000000000000000000" pitchFamily="2" charset="2"/>
              <a:buChar char="q"/>
            </a:pPr>
            <a:r>
              <a:rPr lang="en-US" dirty="0"/>
              <a:t> Knowledge Graph reasoning: </a:t>
            </a:r>
            <a:r>
              <a:rPr lang="en-US" dirty="0">
                <a:solidFill>
                  <a:schemeClr val="accent5"/>
                </a:solidFill>
              </a:rPr>
              <a:t>&gt;= 400 actions</a:t>
            </a:r>
          </a:p>
          <a:p>
            <a:pPr marL="457200" lvl="1" indent="0">
              <a:buNone/>
            </a:pPr>
            <a:endParaRPr lang="en-US" b="1" dirty="0"/>
          </a:p>
          <a:p>
            <a:pPr marL="457200" lvl="1" indent="0">
              <a:buNone/>
            </a:pPr>
            <a:r>
              <a:rPr lang="en-US" b="1" dirty="0"/>
              <a:t>Issue: </a:t>
            </a:r>
          </a:p>
          <a:p>
            <a:pPr lvl="1">
              <a:buFont typeface="Wingdings" panose="05000000000000000000" pitchFamily="2" charset="2"/>
              <a:buChar char="q"/>
            </a:pPr>
            <a:r>
              <a:rPr lang="en-US" b="1" dirty="0"/>
              <a:t> </a:t>
            </a:r>
            <a:r>
              <a:rPr lang="en-US" dirty="0"/>
              <a:t>large action (search) space -&gt; poor convergence properties</a:t>
            </a:r>
            <a:endParaRPr lang="en-US" b="1" dirty="0"/>
          </a:p>
          <a:p>
            <a:pPr lvl="1"/>
            <a:endParaRPr lang="en-US" dirty="0"/>
          </a:p>
        </p:txBody>
      </p:sp>
      <p:sp>
        <p:nvSpPr>
          <p:cNvPr id="4" name="Slide Number Placeholder 3"/>
          <p:cNvSpPr>
            <a:spLocks noGrp="1"/>
          </p:cNvSpPr>
          <p:nvPr>
            <p:ph type="sldNum" sz="quarter" idx="12"/>
          </p:nvPr>
        </p:nvSpPr>
        <p:spPr/>
        <p:txBody>
          <a:bodyPr/>
          <a:lstStyle/>
          <a:p>
            <a:fld id="{7065BB2C-E040-0B41-A79C-72407BBCFFEE}" type="slidenum">
              <a:rPr lang="en-US" smtClean="0"/>
              <a:t>17</a:t>
            </a:fld>
            <a:endParaRPr lang="en-US"/>
          </a:p>
        </p:txBody>
      </p:sp>
    </p:spTree>
    <p:extLst>
      <p:ext uri="{BB962C8B-B14F-4D97-AF65-F5344CB8AC3E}">
        <p14:creationId xmlns:p14="http://schemas.microsoft.com/office/powerpoint/2010/main" val="208432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Supervised (Imitation) Policy Learning</a:t>
            </a:r>
            <a:endParaRPr lang="en-US" dirty="0"/>
          </a:p>
        </p:txBody>
      </p:sp>
      <p:sp>
        <p:nvSpPr>
          <p:cNvPr id="3" name="Content Placeholder 2"/>
          <p:cNvSpPr>
            <a:spLocks noGrp="1"/>
          </p:cNvSpPr>
          <p:nvPr>
            <p:ph idx="1"/>
          </p:nvPr>
        </p:nvSpPr>
        <p:spPr/>
        <p:txBody>
          <a:bodyPr/>
          <a:lstStyle/>
          <a:p>
            <a:pPr>
              <a:buFont typeface="Wingdings" charset="2"/>
              <a:buChar char="§"/>
            </a:pPr>
            <a:r>
              <a:rPr lang="zh-CN" altLang="en-US" dirty="0" smtClean="0"/>
              <a:t> </a:t>
            </a:r>
            <a:r>
              <a:rPr lang="en-US" altLang="zh-CN" dirty="0" smtClean="0"/>
              <a:t>Use randomized BFS to retrieve a few paths</a:t>
            </a:r>
            <a:endParaRPr lang="en-US" dirty="0" smtClean="0"/>
          </a:p>
          <a:p>
            <a:pPr>
              <a:buFont typeface="Wingdings" charset="2"/>
              <a:buChar char="§"/>
            </a:pPr>
            <a:r>
              <a:rPr lang="en-US" dirty="0" smtClean="0"/>
              <a:t> Do imitation learning using the retrieved paths</a:t>
            </a:r>
            <a:endParaRPr lang="en-US" dirty="0"/>
          </a:p>
          <a:p>
            <a:pPr>
              <a:buFont typeface="Wingdings" charset="2"/>
              <a:buChar char="§"/>
            </a:pPr>
            <a:r>
              <a:rPr lang="en-US" dirty="0"/>
              <a:t> </a:t>
            </a:r>
            <a:r>
              <a:rPr lang="en-US" dirty="0" smtClean="0"/>
              <a:t>All the paths are assigned with +1 reward</a:t>
            </a:r>
          </a:p>
        </p:txBody>
      </p:sp>
      <p:sp>
        <p:nvSpPr>
          <p:cNvPr id="4" name="Slide Number Placeholder 3"/>
          <p:cNvSpPr>
            <a:spLocks noGrp="1"/>
          </p:cNvSpPr>
          <p:nvPr>
            <p:ph type="sldNum" sz="quarter" idx="12"/>
          </p:nvPr>
        </p:nvSpPr>
        <p:spPr/>
        <p:txBody>
          <a:bodyPr/>
          <a:lstStyle/>
          <a:p>
            <a:fld id="{7065BB2C-E040-0B41-A79C-72407BBCFFEE}" type="slidenum">
              <a:rPr lang="en-US" smtClean="0"/>
              <a:t>18</a:t>
            </a:fld>
            <a:endParaRPr lang="en-US"/>
          </a:p>
        </p:txBody>
      </p:sp>
      <p:pic>
        <p:nvPicPr>
          <p:cNvPr id="5" name="Picture 4"/>
          <p:cNvPicPr>
            <a:picLocks noChangeAspect="1"/>
          </p:cNvPicPr>
          <p:nvPr/>
        </p:nvPicPr>
        <p:blipFill>
          <a:blip r:embed="rId2"/>
          <a:stretch>
            <a:fillRect/>
          </a:stretch>
        </p:blipFill>
        <p:spPr>
          <a:xfrm>
            <a:off x="1473200" y="3803390"/>
            <a:ext cx="6197600" cy="1642178"/>
          </a:xfrm>
          <a:prstGeom prst="rect">
            <a:avLst/>
          </a:prstGeom>
        </p:spPr>
      </p:pic>
    </p:spTree>
    <p:extLst>
      <p:ext uri="{BB962C8B-B14F-4D97-AF65-F5344CB8AC3E}">
        <p14:creationId xmlns:p14="http://schemas.microsoft.com/office/powerpoint/2010/main" val="2924885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Datasets and </a:t>
            </a:r>
            <a:r>
              <a:rPr lang="en-US" dirty="0" smtClean="0"/>
              <a:t>Preprocessing</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733723251"/>
              </p:ext>
            </p:extLst>
          </p:nvPr>
        </p:nvGraphicFramePr>
        <p:xfrm>
          <a:off x="628650" y="1825625"/>
          <a:ext cx="7886700" cy="1112520"/>
        </p:xfrm>
        <a:graphic>
          <a:graphicData uri="http://schemas.openxmlformats.org/drawingml/2006/table">
            <a:tbl>
              <a:tblPr firstRow="1" bandRow="1">
                <a:tableStyleId>{5C22544A-7EE6-4342-B048-85BDC9FD1C3A}</a:tableStyleId>
              </a:tblPr>
              <a:tblGrid>
                <a:gridCol w="1577340">
                  <a:extLst>
                    <a:ext uri="{9D8B030D-6E8A-4147-A177-3AD203B41FA5}">
                      <a16:colId xmlns="" xmlns:a16="http://schemas.microsoft.com/office/drawing/2014/main" val="2434825528"/>
                    </a:ext>
                  </a:extLst>
                </a:gridCol>
                <a:gridCol w="1577340">
                  <a:extLst>
                    <a:ext uri="{9D8B030D-6E8A-4147-A177-3AD203B41FA5}">
                      <a16:colId xmlns="" xmlns:a16="http://schemas.microsoft.com/office/drawing/2014/main" val="607016670"/>
                    </a:ext>
                  </a:extLst>
                </a:gridCol>
                <a:gridCol w="1577340">
                  <a:extLst>
                    <a:ext uri="{9D8B030D-6E8A-4147-A177-3AD203B41FA5}">
                      <a16:colId xmlns="" xmlns:a16="http://schemas.microsoft.com/office/drawing/2014/main" val="1374599547"/>
                    </a:ext>
                  </a:extLst>
                </a:gridCol>
                <a:gridCol w="1577340">
                  <a:extLst>
                    <a:ext uri="{9D8B030D-6E8A-4147-A177-3AD203B41FA5}">
                      <a16:colId xmlns="" xmlns:a16="http://schemas.microsoft.com/office/drawing/2014/main" val="2662931463"/>
                    </a:ext>
                  </a:extLst>
                </a:gridCol>
                <a:gridCol w="1577340">
                  <a:extLst>
                    <a:ext uri="{9D8B030D-6E8A-4147-A177-3AD203B41FA5}">
                      <a16:colId xmlns="" xmlns:a16="http://schemas.microsoft.com/office/drawing/2014/main" val="1532428126"/>
                    </a:ext>
                  </a:extLst>
                </a:gridCol>
              </a:tblGrid>
              <a:tr h="370840">
                <a:tc>
                  <a:txBody>
                    <a:bodyPr/>
                    <a:lstStyle/>
                    <a:p>
                      <a:pPr algn="ctr"/>
                      <a:r>
                        <a:rPr lang="en-US" dirty="0"/>
                        <a:t>Dataset</a:t>
                      </a:r>
                    </a:p>
                  </a:txBody>
                  <a:tcPr/>
                </a:tc>
                <a:tc>
                  <a:txBody>
                    <a:bodyPr/>
                    <a:lstStyle/>
                    <a:p>
                      <a:pPr algn="ctr"/>
                      <a:r>
                        <a:rPr lang="en-US" dirty="0"/>
                        <a:t># of Entities</a:t>
                      </a:r>
                    </a:p>
                  </a:txBody>
                  <a:tcPr/>
                </a:tc>
                <a:tc>
                  <a:txBody>
                    <a:bodyPr/>
                    <a:lstStyle/>
                    <a:p>
                      <a:pPr algn="ctr"/>
                      <a:r>
                        <a:rPr lang="en-US" dirty="0"/>
                        <a:t># of Relations</a:t>
                      </a:r>
                    </a:p>
                  </a:txBody>
                  <a:tcPr/>
                </a:tc>
                <a:tc>
                  <a:txBody>
                    <a:bodyPr/>
                    <a:lstStyle/>
                    <a:p>
                      <a:pPr algn="ctr"/>
                      <a:r>
                        <a:rPr lang="en-US" dirty="0"/>
                        <a:t># of</a:t>
                      </a:r>
                      <a:r>
                        <a:rPr lang="en-US" baseline="0" dirty="0"/>
                        <a:t> Triples</a:t>
                      </a:r>
                      <a:endParaRPr lang="en-US" dirty="0"/>
                    </a:p>
                  </a:txBody>
                  <a:tcPr/>
                </a:tc>
                <a:tc>
                  <a:txBody>
                    <a:bodyPr/>
                    <a:lstStyle/>
                    <a:p>
                      <a:pPr algn="ctr"/>
                      <a:r>
                        <a:rPr lang="en-US" dirty="0"/>
                        <a:t># of Tasks</a:t>
                      </a:r>
                    </a:p>
                  </a:txBody>
                  <a:tcPr/>
                </a:tc>
                <a:extLst>
                  <a:ext uri="{0D108BD9-81ED-4DB2-BD59-A6C34878D82A}">
                    <a16:rowId xmlns="" xmlns:a16="http://schemas.microsoft.com/office/drawing/2014/main" val="662710814"/>
                  </a:ext>
                </a:extLst>
              </a:tr>
              <a:tr h="370840">
                <a:tc>
                  <a:txBody>
                    <a:bodyPr/>
                    <a:lstStyle/>
                    <a:p>
                      <a:pPr algn="ctr"/>
                      <a:r>
                        <a:rPr lang="en-US" dirty="0"/>
                        <a:t>FB15k-237</a:t>
                      </a:r>
                    </a:p>
                  </a:txBody>
                  <a:tcPr/>
                </a:tc>
                <a:tc>
                  <a:txBody>
                    <a:bodyPr/>
                    <a:lstStyle/>
                    <a:p>
                      <a:pPr algn="ctr"/>
                      <a:r>
                        <a:rPr lang="en-US" dirty="0"/>
                        <a:t>14,505</a:t>
                      </a:r>
                    </a:p>
                  </a:txBody>
                  <a:tcPr/>
                </a:tc>
                <a:tc>
                  <a:txBody>
                    <a:bodyPr/>
                    <a:lstStyle/>
                    <a:p>
                      <a:pPr algn="ctr"/>
                      <a:r>
                        <a:rPr lang="en-US" dirty="0"/>
                        <a:t>237</a:t>
                      </a:r>
                    </a:p>
                  </a:txBody>
                  <a:tcPr/>
                </a:tc>
                <a:tc>
                  <a:txBody>
                    <a:bodyPr/>
                    <a:lstStyle/>
                    <a:p>
                      <a:pPr algn="ctr"/>
                      <a:r>
                        <a:rPr lang="en-US" dirty="0"/>
                        <a:t>310,116</a:t>
                      </a:r>
                    </a:p>
                  </a:txBody>
                  <a:tcPr/>
                </a:tc>
                <a:tc>
                  <a:txBody>
                    <a:bodyPr/>
                    <a:lstStyle/>
                    <a:p>
                      <a:pPr algn="ctr"/>
                      <a:r>
                        <a:rPr lang="en-US" dirty="0"/>
                        <a:t>20</a:t>
                      </a:r>
                    </a:p>
                  </a:txBody>
                  <a:tcPr/>
                </a:tc>
                <a:extLst>
                  <a:ext uri="{0D108BD9-81ED-4DB2-BD59-A6C34878D82A}">
                    <a16:rowId xmlns="" xmlns:a16="http://schemas.microsoft.com/office/drawing/2014/main" val="142477130"/>
                  </a:ext>
                </a:extLst>
              </a:tr>
              <a:tr h="370840">
                <a:tc>
                  <a:txBody>
                    <a:bodyPr/>
                    <a:lstStyle/>
                    <a:p>
                      <a:pPr algn="ctr"/>
                      <a:r>
                        <a:rPr lang="en-US" dirty="0"/>
                        <a:t>NELL-995</a:t>
                      </a:r>
                    </a:p>
                  </a:txBody>
                  <a:tcPr/>
                </a:tc>
                <a:tc>
                  <a:txBody>
                    <a:bodyPr/>
                    <a:lstStyle/>
                    <a:p>
                      <a:pPr algn="ctr"/>
                      <a:r>
                        <a:rPr lang="en-US" dirty="0"/>
                        <a:t>75,492</a:t>
                      </a:r>
                    </a:p>
                  </a:txBody>
                  <a:tcPr/>
                </a:tc>
                <a:tc>
                  <a:txBody>
                    <a:bodyPr/>
                    <a:lstStyle/>
                    <a:p>
                      <a:pPr algn="ctr"/>
                      <a:r>
                        <a:rPr lang="en-US" dirty="0"/>
                        <a:t>200</a:t>
                      </a:r>
                    </a:p>
                  </a:txBody>
                  <a:tcPr/>
                </a:tc>
                <a:tc>
                  <a:txBody>
                    <a:bodyPr/>
                    <a:lstStyle/>
                    <a:p>
                      <a:pPr algn="ctr"/>
                      <a:r>
                        <a:rPr lang="en-US" dirty="0"/>
                        <a:t>154,213</a:t>
                      </a:r>
                    </a:p>
                  </a:txBody>
                  <a:tcPr/>
                </a:tc>
                <a:tc>
                  <a:txBody>
                    <a:bodyPr/>
                    <a:lstStyle/>
                    <a:p>
                      <a:pPr algn="ctr"/>
                      <a:r>
                        <a:rPr lang="en-US" dirty="0"/>
                        <a:t>12</a:t>
                      </a:r>
                    </a:p>
                  </a:txBody>
                  <a:tcPr/>
                </a:tc>
                <a:extLst>
                  <a:ext uri="{0D108BD9-81ED-4DB2-BD59-A6C34878D82A}">
                    <a16:rowId xmlns="" xmlns:a16="http://schemas.microsoft.com/office/drawing/2014/main" val="3683476709"/>
                  </a:ext>
                </a:extLst>
              </a:tr>
            </a:tbl>
          </a:graphicData>
        </a:graphic>
      </p:graphicFrame>
      <p:sp>
        <p:nvSpPr>
          <p:cNvPr id="4" name="Slide Number Placeholder 3"/>
          <p:cNvSpPr>
            <a:spLocks noGrp="1"/>
          </p:cNvSpPr>
          <p:nvPr>
            <p:ph type="sldNum" sz="quarter" idx="12"/>
          </p:nvPr>
        </p:nvSpPr>
        <p:spPr/>
        <p:txBody>
          <a:bodyPr/>
          <a:lstStyle/>
          <a:p>
            <a:fld id="{7065BB2C-E040-0B41-A79C-72407BBCFFEE}" type="slidenum">
              <a:rPr lang="en-US" smtClean="0"/>
              <a:t>19</a:t>
            </a:fld>
            <a:endParaRPr lang="en-US"/>
          </a:p>
        </p:txBody>
      </p:sp>
      <p:sp>
        <p:nvSpPr>
          <p:cNvPr id="8" name="TextBox 7"/>
          <p:cNvSpPr txBox="1"/>
          <p:nvPr/>
        </p:nvSpPr>
        <p:spPr>
          <a:xfrm>
            <a:off x="628650" y="4093231"/>
            <a:ext cx="7886700" cy="1323439"/>
          </a:xfrm>
          <a:prstGeom prst="rect">
            <a:avLst/>
          </a:prstGeom>
          <a:noFill/>
        </p:spPr>
        <p:txBody>
          <a:bodyPr wrap="square" rtlCol="0">
            <a:spAutoFit/>
          </a:bodyPr>
          <a:lstStyle/>
          <a:p>
            <a:pPr marL="342900" indent="-342900">
              <a:buFont typeface="Wingdings" panose="05000000000000000000" pitchFamily="2" charset="2"/>
              <a:buChar char="Ø"/>
            </a:pPr>
            <a:r>
              <a:rPr lang="en-US" sz="2000" b="1" dirty="0"/>
              <a:t>Dataset processing</a:t>
            </a:r>
          </a:p>
          <a:p>
            <a:pPr marL="742950" lvl="1" indent="-285750">
              <a:buFont typeface="Wingdings" panose="05000000000000000000" pitchFamily="2" charset="2"/>
              <a:buChar char="q"/>
            </a:pPr>
            <a:r>
              <a:rPr lang="en-US" sz="2000" dirty="0"/>
              <a:t>Remove useless relations: </a:t>
            </a:r>
            <a:r>
              <a:rPr lang="en-US" sz="2000" i="1" dirty="0" err="1"/>
              <a:t>haswikipediaurl</a:t>
            </a:r>
            <a:r>
              <a:rPr lang="en-US" sz="2000" dirty="0"/>
              <a:t>, </a:t>
            </a:r>
            <a:r>
              <a:rPr lang="en-US" sz="2000" i="1" dirty="0"/>
              <a:t>generalizations, </a:t>
            </a:r>
            <a:r>
              <a:rPr lang="en-US" sz="2000" i="1" dirty="0" err="1"/>
              <a:t>etc</a:t>
            </a:r>
            <a:endParaRPr lang="en-US" sz="2000" i="1" dirty="0"/>
          </a:p>
          <a:p>
            <a:pPr marL="742950" lvl="1" indent="-285750">
              <a:buFont typeface="Wingdings" panose="05000000000000000000" pitchFamily="2" charset="2"/>
              <a:buChar char="q"/>
            </a:pPr>
            <a:r>
              <a:rPr lang="en-US" sz="2000" dirty="0"/>
              <a:t>Add inverse  relation links to the knowledge graph</a:t>
            </a:r>
          </a:p>
          <a:p>
            <a:pPr marL="742950" lvl="1" indent="-285750">
              <a:buFont typeface="Wingdings" panose="05000000000000000000" pitchFamily="2" charset="2"/>
              <a:buChar char="q"/>
            </a:pPr>
            <a:r>
              <a:rPr lang="en-US" sz="2000" dirty="0"/>
              <a:t>Remove the triples with task relations </a:t>
            </a:r>
          </a:p>
        </p:txBody>
      </p:sp>
      <p:sp>
        <p:nvSpPr>
          <p:cNvPr id="10" name="TextBox 9"/>
          <p:cNvSpPr txBox="1"/>
          <p:nvPr/>
        </p:nvSpPr>
        <p:spPr>
          <a:xfrm>
            <a:off x="628650" y="3210128"/>
            <a:ext cx="7886700" cy="923330"/>
          </a:xfrm>
          <a:prstGeom prst="rect">
            <a:avLst/>
          </a:prstGeom>
          <a:noFill/>
        </p:spPr>
        <p:txBody>
          <a:bodyPr wrap="square" rtlCol="0">
            <a:spAutoFit/>
          </a:bodyPr>
          <a:lstStyle/>
          <a:p>
            <a:r>
              <a:rPr lang="en-US" b="1" dirty="0"/>
              <a:t>FB15k-237: </a:t>
            </a:r>
            <a:r>
              <a:rPr lang="en-US" dirty="0"/>
              <a:t>Sampled from FB15k (</a:t>
            </a:r>
            <a:r>
              <a:rPr lang="en-US" dirty="0" err="1"/>
              <a:t>Bordes</a:t>
            </a:r>
            <a:r>
              <a:rPr lang="en-US" dirty="0"/>
              <a:t> et al., 2013), redundant relations removes</a:t>
            </a:r>
          </a:p>
          <a:p>
            <a:r>
              <a:rPr lang="en-US" b="1" dirty="0"/>
              <a:t>NELL-995: </a:t>
            </a:r>
            <a:r>
              <a:rPr lang="en-US" dirty="0"/>
              <a:t>Sampled from the 995</a:t>
            </a:r>
            <a:r>
              <a:rPr lang="en-US" baseline="30000" dirty="0"/>
              <a:t>th</a:t>
            </a:r>
            <a:r>
              <a:rPr lang="en-US" dirty="0"/>
              <a:t> iteration of NELL system (Carlson et al., 2010b)</a:t>
            </a:r>
            <a:r>
              <a:rPr lang="en-US" b="1" dirty="0"/>
              <a:t> </a:t>
            </a:r>
          </a:p>
        </p:txBody>
      </p:sp>
    </p:spTree>
    <p:extLst>
      <p:ext uri="{BB962C8B-B14F-4D97-AF65-F5344CB8AC3E}">
        <p14:creationId xmlns:p14="http://schemas.microsoft.com/office/powerpoint/2010/main" val="11571968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a:xfrm>
            <a:off x="736795" y="1690689"/>
            <a:ext cx="7886700" cy="4351338"/>
          </a:xfrm>
        </p:spPr>
        <p:txBody>
          <a:bodyPr/>
          <a:lstStyle/>
          <a:p>
            <a:r>
              <a:rPr lang="en-US" dirty="0" smtClean="0"/>
              <a:t>Motivation</a:t>
            </a:r>
          </a:p>
          <a:p>
            <a:r>
              <a:rPr lang="en-US" dirty="0" smtClean="0"/>
              <a:t>Related Work</a:t>
            </a:r>
          </a:p>
          <a:p>
            <a:r>
              <a:rPr lang="en-US" dirty="0" err="1" smtClean="0"/>
              <a:t>DeepPath</a:t>
            </a:r>
            <a:endParaRPr lang="en-US" dirty="0" smtClean="0"/>
          </a:p>
          <a:p>
            <a:r>
              <a:rPr lang="en-US" dirty="0" smtClean="0"/>
              <a:t>Experiments</a:t>
            </a:r>
          </a:p>
          <a:p>
            <a:r>
              <a:rPr lang="en-US" dirty="0" smtClean="0"/>
              <a:t>Conclusions</a:t>
            </a:r>
          </a:p>
          <a:p>
            <a:r>
              <a:rPr lang="en-US" dirty="0" smtClean="0"/>
              <a:t>UCSB NLP Lab at a glance.</a:t>
            </a:r>
          </a:p>
          <a:p>
            <a:r>
              <a:rPr lang="en-US" dirty="0" smtClean="0"/>
              <a:t>Learning with visual cues.</a:t>
            </a:r>
          </a:p>
          <a:p>
            <a:endParaRPr lang="en-US" dirty="0" smtClean="0"/>
          </a:p>
          <a:p>
            <a:endParaRPr lang="en-US" dirty="0"/>
          </a:p>
        </p:txBody>
      </p:sp>
      <p:sp>
        <p:nvSpPr>
          <p:cNvPr id="4" name="Slide Number Placeholder 3"/>
          <p:cNvSpPr>
            <a:spLocks noGrp="1"/>
          </p:cNvSpPr>
          <p:nvPr>
            <p:ph type="sldNum" sz="quarter" idx="12"/>
          </p:nvPr>
        </p:nvSpPr>
        <p:spPr/>
        <p:txBody>
          <a:bodyPr/>
          <a:lstStyle/>
          <a:p>
            <a:fld id="{7065BB2C-E040-0B41-A79C-72407BBCFFEE}" type="slidenum">
              <a:rPr lang="en-US" smtClean="0"/>
              <a:t>2</a:t>
            </a:fld>
            <a:endParaRPr lang="en-US"/>
          </a:p>
        </p:txBody>
      </p:sp>
    </p:spTree>
    <p:extLst>
      <p:ext uri="{BB962C8B-B14F-4D97-AF65-F5344CB8AC3E}">
        <p14:creationId xmlns:p14="http://schemas.microsoft.com/office/powerpoint/2010/main" val="100210562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Effect of </a:t>
            </a:r>
            <a:r>
              <a:rPr lang="en-US" dirty="0" smtClean="0"/>
              <a:t>Supervised </a:t>
            </a:r>
            <a:r>
              <a:rPr lang="en-US" dirty="0"/>
              <a:t>P</a:t>
            </a:r>
            <a:r>
              <a:rPr lang="en-US" dirty="0" smtClean="0"/>
              <a:t>olicy </a:t>
            </a:r>
            <a:r>
              <a:rPr lang="en-US" dirty="0"/>
              <a:t>L</a:t>
            </a:r>
            <a:r>
              <a:rPr lang="en-US" dirty="0" smtClean="0"/>
              <a:t>earning</a:t>
            </a:r>
            <a:endParaRPr lang="en-US" dirty="0"/>
          </a:p>
        </p:txBody>
      </p:sp>
      <p:sp>
        <p:nvSpPr>
          <p:cNvPr id="4" name="Slide Number Placeholder 3"/>
          <p:cNvSpPr>
            <a:spLocks noGrp="1"/>
          </p:cNvSpPr>
          <p:nvPr>
            <p:ph type="sldNum" sz="quarter" idx="12"/>
          </p:nvPr>
        </p:nvSpPr>
        <p:spPr/>
        <p:txBody>
          <a:bodyPr/>
          <a:lstStyle/>
          <a:p>
            <a:fld id="{7065BB2C-E040-0B41-A79C-72407BBCFFEE}" type="slidenum">
              <a:rPr lang="en-US" smtClean="0"/>
              <a:t>20</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3300" y="1320800"/>
            <a:ext cx="4889500" cy="3361531"/>
          </a:xfrm>
          <a:prstGeom prst="rect">
            <a:avLst/>
          </a:prstGeom>
        </p:spPr>
      </p:pic>
      <p:sp>
        <p:nvSpPr>
          <p:cNvPr id="6" name="TextBox 5"/>
          <p:cNvSpPr txBox="1"/>
          <p:nvPr/>
        </p:nvSpPr>
        <p:spPr>
          <a:xfrm>
            <a:off x="1225550" y="4873009"/>
            <a:ext cx="6985000" cy="1569660"/>
          </a:xfrm>
          <a:prstGeom prst="rect">
            <a:avLst/>
          </a:prstGeom>
          <a:noFill/>
        </p:spPr>
        <p:txBody>
          <a:bodyPr wrap="square" rtlCol="0">
            <a:spAutoFit/>
          </a:bodyPr>
          <a:lstStyle/>
          <a:p>
            <a:pPr marL="285750" indent="-285750">
              <a:buFont typeface="Arial" charset="0"/>
              <a:buChar char="•"/>
            </a:pPr>
            <a:r>
              <a:rPr lang="en-US" b="1" dirty="0" smtClean="0"/>
              <a:t>x-axis: </a:t>
            </a:r>
            <a:r>
              <a:rPr lang="en-US" dirty="0" smtClean="0"/>
              <a:t> number of training </a:t>
            </a:r>
            <a:r>
              <a:rPr lang="en-US" dirty="0" err="1" smtClean="0"/>
              <a:t>epoches</a:t>
            </a:r>
            <a:endParaRPr lang="en-US" dirty="0" smtClean="0"/>
          </a:p>
          <a:p>
            <a:pPr marL="285750" indent="-285750">
              <a:buFont typeface="Arial" charset="0"/>
              <a:buChar char="•"/>
            </a:pPr>
            <a:r>
              <a:rPr lang="en-US" b="1" dirty="0" smtClean="0"/>
              <a:t>y-axis: </a:t>
            </a:r>
            <a:r>
              <a:rPr lang="en-US" dirty="0" smtClean="0"/>
              <a:t> success ratio (probability of reaching the target) on test set</a:t>
            </a:r>
          </a:p>
          <a:p>
            <a:endParaRPr lang="en-US" b="1" dirty="0" smtClean="0"/>
          </a:p>
          <a:p>
            <a:r>
              <a:rPr lang="en-US" altLang="zh-CN" sz="2400" b="1" dirty="0" smtClean="0"/>
              <a:t>-&gt; Re-train the agent using reward functions</a:t>
            </a:r>
            <a:endParaRPr lang="en-US" sz="2400" b="1" dirty="0"/>
          </a:p>
          <a:p>
            <a:pPr marL="285750" indent="-285750">
              <a:buFont typeface="Arial" charset="0"/>
              <a:buChar char="•"/>
            </a:pPr>
            <a:endParaRPr lang="en-US" b="1" dirty="0"/>
          </a:p>
        </p:txBody>
      </p:sp>
    </p:spTree>
    <p:extLst>
      <p:ext uri="{BB962C8B-B14F-4D97-AF65-F5344CB8AC3E}">
        <p14:creationId xmlns:p14="http://schemas.microsoft.com/office/powerpoint/2010/main" val="182483216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Inference </a:t>
            </a:r>
            <a:r>
              <a:rPr lang="en-US" dirty="0" smtClean="0"/>
              <a:t>Using </a:t>
            </a:r>
            <a:r>
              <a:rPr lang="en-US" dirty="0"/>
              <a:t>L</a:t>
            </a:r>
            <a:r>
              <a:rPr lang="en-US" dirty="0" smtClean="0"/>
              <a:t>earned </a:t>
            </a:r>
            <a:r>
              <a:rPr lang="en-US" dirty="0"/>
              <a:t>P</a:t>
            </a:r>
            <a:r>
              <a:rPr lang="en-US" dirty="0" smtClean="0"/>
              <a:t>aths</a:t>
            </a:r>
            <a:endParaRPr lang="en-US" dirty="0"/>
          </a:p>
        </p:txBody>
      </p:sp>
      <p:sp>
        <p:nvSpPr>
          <p:cNvPr id="3" name="Content Placeholder 2"/>
          <p:cNvSpPr>
            <a:spLocks noGrp="1"/>
          </p:cNvSpPr>
          <p:nvPr>
            <p:ph idx="1"/>
          </p:nvPr>
        </p:nvSpPr>
        <p:spPr>
          <a:xfrm>
            <a:off x="628650" y="1554162"/>
            <a:ext cx="7886700" cy="4351338"/>
          </a:xfrm>
        </p:spPr>
        <p:txBody>
          <a:bodyPr/>
          <a:lstStyle/>
          <a:p>
            <a:pPr>
              <a:buFont typeface="Wingdings" charset="2"/>
              <a:buChar char="§"/>
            </a:pPr>
            <a:r>
              <a:rPr lang="en-US" dirty="0" smtClean="0"/>
              <a:t>Path as logical formula</a:t>
            </a:r>
          </a:p>
          <a:p>
            <a:pPr lvl="1">
              <a:buFont typeface="Wingdings" charset="2"/>
              <a:buChar char="§"/>
            </a:pPr>
            <a:r>
              <a:rPr lang="en-US" b="1" dirty="0" err="1" smtClean="0">
                <a:solidFill>
                  <a:schemeClr val="accent5"/>
                </a:solidFill>
              </a:rPr>
              <a:t>FilmCountry</a:t>
            </a:r>
            <a:r>
              <a:rPr lang="en-US" b="1" dirty="0" smtClean="0">
                <a:solidFill>
                  <a:schemeClr val="accent5"/>
                </a:solidFill>
              </a:rPr>
              <a:t>:</a:t>
            </a:r>
            <a:r>
              <a:rPr lang="en-US" b="1" dirty="0" smtClean="0"/>
              <a:t> </a:t>
            </a:r>
            <a:r>
              <a:rPr lang="en-US" dirty="0" smtClean="0"/>
              <a:t>actionFilm</a:t>
            </a:r>
            <a:r>
              <a:rPr lang="en-US" baseline="30000" dirty="0" smtClean="0"/>
              <a:t>-1 </a:t>
            </a:r>
            <a:r>
              <a:rPr lang="en-US" dirty="0" smtClean="0"/>
              <a:t>-&gt; </a:t>
            </a:r>
            <a:r>
              <a:rPr lang="en-US" dirty="0" err="1" smtClean="0"/>
              <a:t>personNationality</a:t>
            </a:r>
            <a:endParaRPr lang="en-US" dirty="0" smtClean="0"/>
          </a:p>
          <a:p>
            <a:pPr lvl="1">
              <a:buFont typeface="Wingdings" charset="2"/>
              <a:buChar char="§"/>
            </a:pPr>
            <a:r>
              <a:rPr lang="en-US" b="1" dirty="0" err="1" smtClean="0">
                <a:solidFill>
                  <a:schemeClr val="accent5"/>
                </a:solidFill>
              </a:rPr>
              <a:t>PersonNationality</a:t>
            </a:r>
            <a:r>
              <a:rPr lang="en-US" b="1" dirty="0" smtClean="0">
                <a:solidFill>
                  <a:schemeClr val="accent5"/>
                </a:solidFill>
              </a:rPr>
              <a:t>: </a:t>
            </a:r>
            <a:r>
              <a:rPr lang="en-US" dirty="0" err="1" smtClean="0"/>
              <a:t>placeOfBirth</a:t>
            </a:r>
            <a:r>
              <a:rPr lang="en-US" dirty="0" smtClean="0"/>
              <a:t> -&gt; locationContains</a:t>
            </a:r>
            <a:r>
              <a:rPr lang="en-US" baseline="30000" dirty="0" smtClean="0"/>
              <a:t>-1</a:t>
            </a:r>
            <a:endParaRPr lang="en-US" dirty="0" smtClean="0"/>
          </a:p>
          <a:p>
            <a:pPr lvl="1">
              <a:buFont typeface="Wingdings" charset="2"/>
              <a:buChar char="§"/>
            </a:pPr>
            <a:r>
              <a:rPr lang="en-US" dirty="0" err="1"/>
              <a:t>e</a:t>
            </a:r>
            <a:r>
              <a:rPr lang="en-US" dirty="0" err="1" smtClean="0"/>
              <a:t>tc</a:t>
            </a:r>
            <a:r>
              <a:rPr lang="en-US" dirty="0" smtClean="0"/>
              <a:t> </a:t>
            </a:r>
            <a:r>
              <a:rPr lang="mr-IN" dirty="0" smtClean="0"/>
              <a:t>…</a:t>
            </a:r>
            <a:endParaRPr lang="en-US" dirty="0" smtClean="0"/>
          </a:p>
          <a:p>
            <a:pPr>
              <a:buFont typeface="Wingdings" charset="2"/>
              <a:buChar char="§"/>
            </a:pPr>
            <a:r>
              <a:rPr lang="en-US" dirty="0" smtClean="0"/>
              <a:t>Bi-directional path-constrained search</a:t>
            </a:r>
          </a:p>
          <a:p>
            <a:pPr lvl="1">
              <a:buFont typeface="Wingdings" charset="2"/>
              <a:buChar char="§"/>
            </a:pPr>
            <a:r>
              <a:rPr lang="en-US" dirty="0" smtClean="0"/>
              <a:t>Check whether the formulas hold for entity pairs</a:t>
            </a:r>
          </a:p>
        </p:txBody>
      </p:sp>
      <p:sp>
        <p:nvSpPr>
          <p:cNvPr id="4" name="Slide Number Placeholder 3"/>
          <p:cNvSpPr>
            <a:spLocks noGrp="1"/>
          </p:cNvSpPr>
          <p:nvPr>
            <p:ph type="sldNum" sz="quarter" idx="12"/>
          </p:nvPr>
        </p:nvSpPr>
        <p:spPr/>
        <p:txBody>
          <a:bodyPr/>
          <a:lstStyle/>
          <a:p>
            <a:fld id="{7065BB2C-E040-0B41-A79C-72407BBCFFEE}" type="slidenum">
              <a:rPr lang="en-US" smtClean="0"/>
              <a:t>21</a:t>
            </a:fld>
            <a:endParaRPr lang="en-US"/>
          </a:p>
        </p:txBody>
      </p:sp>
      <p:sp>
        <p:nvSpPr>
          <p:cNvPr id="6" name="Oval 5"/>
          <p:cNvSpPr/>
          <p:nvPr/>
        </p:nvSpPr>
        <p:spPr>
          <a:xfrm>
            <a:off x="1590858" y="5074182"/>
            <a:ext cx="125083" cy="126042"/>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Oval 9"/>
          <p:cNvSpPr/>
          <p:nvPr/>
        </p:nvSpPr>
        <p:spPr>
          <a:xfrm>
            <a:off x="2205847" y="4463502"/>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1" name="Oval 10"/>
          <p:cNvSpPr/>
          <p:nvPr/>
        </p:nvSpPr>
        <p:spPr>
          <a:xfrm>
            <a:off x="2206202" y="4684374"/>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2" name="Oval 11"/>
          <p:cNvSpPr/>
          <p:nvPr/>
        </p:nvSpPr>
        <p:spPr>
          <a:xfrm>
            <a:off x="2205847" y="4905246"/>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Oval 12"/>
          <p:cNvSpPr/>
          <p:nvPr/>
        </p:nvSpPr>
        <p:spPr>
          <a:xfrm>
            <a:off x="2205844" y="5458954"/>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4" name="Oval 13"/>
          <p:cNvSpPr/>
          <p:nvPr/>
        </p:nvSpPr>
        <p:spPr>
          <a:xfrm>
            <a:off x="2205844" y="5238082"/>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5" name="Oval 14"/>
          <p:cNvSpPr/>
          <p:nvPr/>
        </p:nvSpPr>
        <p:spPr>
          <a:xfrm>
            <a:off x="2205844" y="5689923"/>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6" name="Right Arrow 15"/>
          <p:cNvSpPr/>
          <p:nvPr/>
        </p:nvSpPr>
        <p:spPr>
          <a:xfrm>
            <a:off x="1810833" y="5105692"/>
            <a:ext cx="293298" cy="63021"/>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TextBox 16"/>
          <p:cNvSpPr txBox="1"/>
          <p:nvPr/>
        </p:nvSpPr>
        <p:spPr>
          <a:xfrm rot="5400000">
            <a:off x="2160247" y="4948489"/>
            <a:ext cx="343364" cy="369332"/>
          </a:xfrm>
          <a:prstGeom prst="rect">
            <a:avLst/>
          </a:prstGeom>
          <a:noFill/>
        </p:spPr>
        <p:txBody>
          <a:bodyPr wrap="none" rtlCol="0">
            <a:spAutoFit/>
          </a:bodyPr>
          <a:lstStyle/>
          <a:p>
            <a:r>
              <a:rPr lang="mr-IN" smtClean="0"/>
              <a:t>…</a:t>
            </a:r>
            <a:endParaRPr lang="en-US" dirty="0"/>
          </a:p>
        </p:txBody>
      </p:sp>
      <p:sp>
        <p:nvSpPr>
          <p:cNvPr id="18" name="Right Arrow 17"/>
          <p:cNvSpPr/>
          <p:nvPr/>
        </p:nvSpPr>
        <p:spPr>
          <a:xfrm rot="19702019">
            <a:off x="2511332" y="4328249"/>
            <a:ext cx="293298" cy="6302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 name="Right Arrow 18"/>
          <p:cNvSpPr/>
          <p:nvPr/>
        </p:nvSpPr>
        <p:spPr>
          <a:xfrm>
            <a:off x="2520005" y="4495012"/>
            <a:ext cx="293298" cy="6302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Right Arrow 19"/>
          <p:cNvSpPr/>
          <p:nvPr/>
        </p:nvSpPr>
        <p:spPr>
          <a:xfrm rot="1676312">
            <a:off x="2508399" y="4665713"/>
            <a:ext cx="293298" cy="6302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Oval 20"/>
          <p:cNvSpPr/>
          <p:nvPr/>
        </p:nvSpPr>
        <p:spPr>
          <a:xfrm>
            <a:off x="2853728" y="4252088"/>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2" name="Oval 21"/>
          <p:cNvSpPr/>
          <p:nvPr/>
        </p:nvSpPr>
        <p:spPr>
          <a:xfrm>
            <a:off x="2851221" y="4471288"/>
            <a:ext cx="125083" cy="12604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3" name="Oval 22"/>
          <p:cNvSpPr/>
          <p:nvPr/>
        </p:nvSpPr>
        <p:spPr>
          <a:xfrm>
            <a:off x="2853728" y="4687631"/>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Right Arrow 23"/>
          <p:cNvSpPr/>
          <p:nvPr/>
        </p:nvSpPr>
        <p:spPr>
          <a:xfrm rot="19702019">
            <a:off x="2495937" y="4968297"/>
            <a:ext cx="293298" cy="6302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5" name="Right Arrow 24"/>
          <p:cNvSpPr/>
          <p:nvPr/>
        </p:nvSpPr>
        <p:spPr>
          <a:xfrm>
            <a:off x="2508399" y="5095986"/>
            <a:ext cx="293298" cy="6302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 name="Right Arrow 25"/>
          <p:cNvSpPr/>
          <p:nvPr/>
        </p:nvSpPr>
        <p:spPr>
          <a:xfrm rot="1676312">
            <a:off x="2495935" y="5223097"/>
            <a:ext cx="293298" cy="6302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 name="Oval 26"/>
          <p:cNvSpPr/>
          <p:nvPr/>
        </p:nvSpPr>
        <p:spPr>
          <a:xfrm>
            <a:off x="2851220" y="4893106"/>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8" name="Oval 27"/>
          <p:cNvSpPr/>
          <p:nvPr/>
        </p:nvSpPr>
        <p:spPr>
          <a:xfrm>
            <a:off x="2851219" y="5070480"/>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9" name="Oval 28"/>
          <p:cNvSpPr/>
          <p:nvPr/>
        </p:nvSpPr>
        <p:spPr>
          <a:xfrm>
            <a:off x="2849616" y="5250274"/>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Right Arrow 29"/>
          <p:cNvSpPr/>
          <p:nvPr/>
        </p:nvSpPr>
        <p:spPr>
          <a:xfrm rot="19702019">
            <a:off x="2493000" y="5561707"/>
            <a:ext cx="293298" cy="6302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 name="Right Arrow 30"/>
          <p:cNvSpPr/>
          <p:nvPr/>
        </p:nvSpPr>
        <p:spPr>
          <a:xfrm>
            <a:off x="2498261" y="5722638"/>
            <a:ext cx="293298" cy="6302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 name="Right Arrow 31"/>
          <p:cNvSpPr/>
          <p:nvPr/>
        </p:nvSpPr>
        <p:spPr>
          <a:xfrm rot="1676312">
            <a:off x="2490068" y="5899170"/>
            <a:ext cx="293298" cy="6302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 name="Oval 32"/>
          <p:cNvSpPr/>
          <p:nvPr/>
        </p:nvSpPr>
        <p:spPr>
          <a:xfrm>
            <a:off x="2849615" y="5444381"/>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4" name="Oval 33"/>
          <p:cNvSpPr/>
          <p:nvPr/>
        </p:nvSpPr>
        <p:spPr>
          <a:xfrm>
            <a:off x="2849615" y="5689923"/>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5" name="Oval 34"/>
          <p:cNvSpPr/>
          <p:nvPr/>
        </p:nvSpPr>
        <p:spPr>
          <a:xfrm>
            <a:off x="2849614" y="5936616"/>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3" name="Oval 62"/>
          <p:cNvSpPr/>
          <p:nvPr/>
        </p:nvSpPr>
        <p:spPr>
          <a:xfrm>
            <a:off x="5024267" y="5073999"/>
            <a:ext cx="125083" cy="126042"/>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4" name="Oval 63"/>
          <p:cNvSpPr/>
          <p:nvPr/>
        </p:nvSpPr>
        <p:spPr>
          <a:xfrm>
            <a:off x="5639256" y="4463319"/>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5" name="Oval 64"/>
          <p:cNvSpPr/>
          <p:nvPr/>
        </p:nvSpPr>
        <p:spPr>
          <a:xfrm>
            <a:off x="5639611" y="4684191"/>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6" name="Oval 65"/>
          <p:cNvSpPr/>
          <p:nvPr/>
        </p:nvSpPr>
        <p:spPr>
          <a:xfrm>
            <a:off x="5639256" y="4905063"/>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7" name="Oval 66"/>
          <p:cNvSpPr/>
          <p:nvPr/>
        </p:nvSpPr>
        <p:spPr>
          <a:xfrm>
            <a:off x="5639253" y="5458771"/>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8" name="Oval 67"/>
          <p:cNvSpPr/>
          <p:nvPr/>
        </p:nvSpPr>
        <p:spPr>
          <a:xfrm>
            <a:off x="5639253" y="5237899"/>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9" name="Oval 68"/>
          <p:cNvSpPr/>
          <p:nvPr/>
        </p:nvSpPr>
        <p:spPr>
          <a:xfrm>
            <a:off x="5639253" y="5689740"/>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Right Arrow 69"/>
          <p:cNvSpPr/>
          <p:nvPr/>
        </p:nvSpPr>
        <p:spPr>
          <a:xfrm rot="8356630" flipV="1">
            <a:off x="5137048" y="4780099"/>
            <a:ext cx="502590" cy="89509"/>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71" name="TextBox 70"/>
          <p:cNvSpPr txBox="1"/>
          <p:nvPr/>
        </p:nvSpPr>
        <p:spPr>
          <a:xfrm rot="5400000">
            <a:off x="5593656" y="4948306"/>
            <a:ext cx="343364" cy="369332"/>
          </a:xfrm>
          <a:prstGeom prst="rect">
            <a:avLst/>
          </a:prstGeom>
          <a:noFill/>
        </p:spPr>
        <p:txBody>
          <a:bodyPr wrap="none" rtlCol="0">
            <a:spAutoFit/>
          </a:bodyPr>
          <a:lstStyle/>
          <a:p>
            <a:r>
              <a:rPr lang="mr-IN" smtClean="0"/>
              <a:t>…</a:t>
            </a:r>
            <a:endParaRPr lang="en-US" dirty="0"/>
          </a:p>
        </p:txBody>
      </p:sp>
      <p:sp>
        <p:nvSpPr>
          <p:cNvPr id="75" name="Oval 74"/>
          <p:cNvSpPr/>
          <p:nvPr/>
        </p:nvSpPr>
        <p:spPr>
          <a:xfrm>
            <a:off x="6287137" y="4251905"/>
            <a:ext cx="125083" cy="12604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6" name="Oval 75"/>
          <p:cNvSpPr/>
          <p:nvPr/>
        </p:nvSpPr>
        <p:spPr>
          <a:xfrm>
            <a:off x="6284630" y="4471105"/>
            <a:ext cx="125083" cy="12604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7" name="Oval 76"/>
          <p:cNvSpPr/>
          <p:nvPr/>
        </p:nvSpPr>
        <p:spPr>
          <a:xfrm>
            <a:off x="6287137" y="4687448"/>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9" name="Right Arrow 78"/>
          <p:cNvSpPr/>
          <p:nvPr/>
        </p:nvSpPr>
        <p:spPr>
          <a:xfrm rot="10800000">
            <a:off x="5877835" y="4500819"/>
            <a:ext cx="293298" cy="6302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81" name="Oval 80"/>
          <p:cNvSpPr/>
          <p:nvPr/>
        </p:nvSpPr>
        <p:spPr>
          <a:xfrm>
            <a:off x="6284629" y="4892923"/>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2" name="Oval 81"/>
          <p:cNvSpPr/>
          <p:nvPr/>
        </p:nvSpPr>
        <p:spPr>
          <a:xfrm>
            <a:off x="6284628" y="5070297"/>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3" name="Oval 82"/>
          <p:cNvSpPr/>
          <p:nvPr/>
        </p:nvSpPr>
        <p:spPr>
          <a:xfrm>
            <a:off x="6283025" y="5250091"/>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7" name="Oval 86"/>
          <p:cNvSpPr/>
          <p:nvPr/>
        </p:nvSpPr>
        <p:spPr>
          <a:xfrm>
            <a:off x="6283024" y="5444198"/>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8" name="Oval 87"/>
          <p:cNvSpPr/>
          <p:nvPr/>
        </p:nvSpPr>
        <p:spPr>
          <a:xfrm>
            <a:off x="6283024" y="5689740"/>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9" name="Oval 88"/>
          <p:cNvSpPr/>
          <p:nvPr/>
        </p:nvSpPr>
        <p:spPr>
          <a:xfrm>
            <a:off x="6283023" y="5936433"/>
            <a:ext cx="125083" cy="12278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0" name="TextBox 89"/>
          <p:cNvSpPr txBox="1"/>
          <p:nvPr/>
        </p:nvSpPr>
        <p:spPr>
          <a:xfrm>
            <a:off x="1504694" y="6236553"/>
            <a:ext cx="2280432" cy="369332"/>
          </a:xfrm>
          <a:prstGeom prst="rect">
            <a:avLst/>
          </a:prstGeom>
          <a:noFill/>
        </p:spPr>
        <p:txBody>
          <a:bodyPr wrap="none" rtlCol="0">
            <a:spAutoFit/>
          </a:bodyPr>
          <a:lstStyle/>
          <a:p>
            <a:r>
              <a:rPr lang="en-US" b="1" dirty="0" err="1" smtClean="0"/>
              <a:t>Uni</a:t>
            </a:r>
            <a:r>
              <a:rPr lang="en-US" b="1" dirty="0" smtClean="0"/>
              <a:t>-directional search</a:t>
            </a:r>
            <a:endParaRPr lang="en-US" b="1" dirty="0"/>
          </a:p>
        </p:txBody>
      </p:sp>
      <p:sp>
        <p:nvSpPr>
          <p:cNvPr id="91" name="TextBox 90"/>
          <p:cNvSpPr txBox="1"/>
          <p:nvPr/>
        </p:nvSpPr>
        <p:spPr>
          <a:xfrm>
            <a:off x="4884267" y="6240123"/>
            <a:ext cx="2129750" cy="369332"/>
          </a:xfrm>
          <a:prstGeom prst="rect">
            <a:avLst/>
          </a:prstGeom>
          <a:noFill/>
        </p:spPr>
        <p:txBody>
          <a:bodyPr wrap="none" rtlCol="0">
            <a:spAutoFit/>
          </a:bodyPr>
          <a:lstStyle/>
          <a:p>
            <a:r>
              <a:rPr lang="en-US" b="1" dirty="0"/>
              <a:t>b</a:t>
            </a:r>
            <a:r>
              <a:rPr lang="en-US" b="1" dirty="0" smtClean="0"/>
              <a:t>i-directional search</a:t>
            </a:r>
            <a:endParaRPr lang="en-US" b="1" dirty="0"/>
          </a:p>
        </p:txBody>
      </p:sp>
    </p:spTree>
    <p:extLst>
      <p:ext uri="{BB962C8B-B14F-4D97-AF65-F5344CB8AC3E}">
        <p14:creationId xmlns:p14="http://schemas.microsoft.com/office/powerpoint/2010/main" val="1152066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0"/>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2"/>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5"/>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9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6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64"/>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65"/>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66"/>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67"/>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68"/>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69"/>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70"/>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71"/>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76"/>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77"/>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79"/>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81"/>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82"/>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83"/>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87"/>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88"/>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89"/>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91"/>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P spid="11" grpId="0" animBg="1"/>
      <p:bldP spid="12" grpId="0" animBg="1"/>
      <p:bldP spid="13" grpId="0" animBg="1"/>
      <p:bldP spid="14" grpId="0" animBg="1"/>
      <p:bldP spid="15" grpId="0" animBg="1"/>
      <p:bldP spid="16" grpId="0" animBg="1"/>
      <p:bldP spid="17" grpId="0"/>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63" grpId="0" animBg="1"/>
      <p:bldP spid="64" grpId="0" animBg="1"/>
      <p:bldP spid="65" grpId="0" animBg="1"/>
      <p:bldP spid="66" grpId="0" animBg="1"/>
      <p:bldP spid="67" grpId="0" animBg="1"/>
      <p:bldP spid="68" grpId="0" animBg="1"/>
      <p:bldP spid="69" grpId="0" animBg="1"/>
      <p:bldP spid="70" grpId="0" animBg="1"/>
      <p:bldP spid="71" grpId="0"/>
      <p:bldP spid="75" grpId="0" animBg="1"/>
      <p:bldP spid="76" grpId="0" animBg="1"/>
      <p:bldP spid="77" grpId="0" animBg="1"/>
      <p:bldP spid="79" grpId="0" animBg="1"/>
      <p:bldP spid="81" grpId="0" animBg="1"/>
      <p:bldP spid="82" grpId="0" animBg="1"/>
      <p:bldP spid="83" grpId="0" animBg="1"/>
      <p:bldP spid="87" grpId="0" animBg="1"/>
      <p:bldP spid="88" grpId="0" animBg="1"/>
      <p:bldP spid="89" grpId="0" animBg="1"/>
      <p:bldP spid="90" grpId="0"/>
      <p:bldP spid="9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Link </a:t>
            </a:r>
            <a:r>
              <a:rPr lang="en-US" dirty="0" smtClean="0"/>
              <a:t>Prediction </a:t>
            </a:r>
            <a:r>
              <a:rPr lang="en-US" dirty="0"/>
              <a:t>R</a:t>
            </a:r>
            <a:r>
              <a:rPr lang="en-US" dirty="0" smtClean="0"/>
              <a:t>esult</a:t>
            </a:r>
            <a:endParaRPr lang="en-US" dirty="0"/>
          </a:p>
        </p:txBody>
      </p:sp>
      <p:sp>
        <p:nvSpPr>
          <p:cNvPr id="4" name="Slide Number Placeholder 3"/>
          <p:cNvSpPr>
            <a:spLocks noGrp="1"/>
          </p:cNvSpPr>
          <p:nvPr>
            <p:ph type="sldNum" sz="quarter" idx="12"/>
          </p:nvPr>
        </p:nvSpPr>
        <p:spPr/>
        <p:txBody>
          <a:bodyPr/>
          <a:lstStyle/>
          <a:p>
            <a:fld id="{7065BB2C-E040-0B41-A79C-72407BBCFFEE}" type="slidenum">
              <a:rPr lang="en-US" smtClean="0"/>
              <a:t>22</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893756498"/>
              </p:ext>
            </p:extLst>
          </p:nvPr>
        </p:nvGraphicFramePr>
        <p:xfrm>
          <a:off x="1309777" y="1457385"/>
          <a:ext cx="6524445" cy="3876040"/>
        </p:xfrm>
        <a:graphic>
          <a:graphicData uri="http://schemas.openxmlformats.org/drawingml/2006/table">
            <a:tbl>
              <a:tblPr firstRow="1" bandRow="1">
                <a:tableStyleId>{5C22544A-7EE6-4342-B048-85BDC9FD1C3A}</a:tableStyleId>
              </a:tblPr>
              <a:tblGrid>
                <a:gridCol w="1304889"/>
                <a:gridCol w="1308914"/>
                <a:gridCol w="1300864"/>
                <a:gridCol w="1304889"/>
                <a:gridCol w="1304889"/>
              </a:tblGrid>
              <a:tr h="370840">
                <a:tc>
                  <a:txBody>
                    <a:bodyPr/>
                    <a:lstStyle/>
                    <a:p>
                      <a:pPr algn="ctr"/>
                      <a:r>
                        <a:rPr lang="en-US" sz="1600" dirty="0" smtClean="0"/>
                        <a:t>Tasks</a:t>
                      </a:r>
                      <a:endParaRPr lang="en-US" sz="1600" dirty="0"/>
                    </a:p>
                  </a:txBody>
                  <a:tcPr/>
                </a:tc>
                <a:tc>
                  <a:txBody>
                    <a:bodyPr/>
                    <a:lstStyle/>
                    <a:p>
                      <a:pPr algn="ctr"/>
                      <a:r>
                        <a:rPr lang="en-US" sz="1600" dirty="0" smtClean="0"/>
                        <a:t>PRA</a:t>
                      </a:r>
                      <a:endParaRPr lang="en-US" sz="1600" dirty="0"/>
                    </a:p>
                  </a:txBody>
                  <a:tcPr/>
                </a:tc>
                <a:tc>
                  <a:txBody>
                    <a:bodyPr/>
                    <a:lstStyle/>
                    <a:p>
                      <a:pPr algn="ctr"/>
                      <a:r>
                        <a:rPr lang="en-US" sz="1600" dirty="0" smtClean="0">
                          <a:solidFill>
                            <a:schemeClr val="bg1"/>
                          </a:solidFill>
                        </a:rPr>
                        <a:t>Ours</a:t>
                      </a:r>
                      <a:endParaRPr lang="en-US" sz="1600" dirty="0">
                        <a:solidFill>
                          <a:schemeClr val="bg1"/>
                        </a:solidFill>
                      </a:endParaRPr>
                    </a:p>
                  </a:txBody>
                  <a:tcPr/>
                </a:tc>
                <a:tc>
                  <a:txBody>
                    <a:bodyPr/>
                    <a:lstStyle/>
                    <a:p>
                      <a:pPr algn="ctr"/>
                      <a:r>
                        <a:rPr lang="en-US" sz="1600" dirty="0" err="1" smtClean="0"/>
                        <a:t>TransE</a:t>
                      </a:r>
                      <a:endParaRPr lang="en-US" sz="1600" dirty="0"/>
                    </a:p>
                  </a:txBody>
                  <a:tcPr/>
                </a:tc>
                <a:tc>
                  <a:txBody>
                    <a:bodyPr/>
                    <a:lstStyle/>
                    <a:p>
                      <a:pPr algn="ctr"/>
                      <a:r>
                        <a:rPr lang="en-US" sz="1600" dirty="0" err="1" smtClean="0"/>
                        <a:t>TransR</a:t>
                      </a:r>
                      <a:endParaRPr lang="en-US" sz="1600" dirty="0"/>
                    </a:p>
                  </a:txBody>
                  <a:tcPr/>
                </a:tc>
              </a:tr>
              <a:tr h="370840">
                <a:tc>
                  <a:txBody>
                    <a:bodyPr/>
                    <a:lstStyle/>
                    <a:p>
                      <a:pPr algn="ctr"/>
                      <a:r>
                        <a:rPr lang="en-US" sz="1100" dirty="0" err="1" smtClean="0"/>
                        <a:t>worksFor</a:t>
                      </a:r>
                      <a:endParaRPr lang="en-US" sz="1100" dirty="0"/>
                    </a:p>
                  </a:txBody>
                  <a:tcPr/>
                </a:tc>
                <a:tc>
                  <a:txBody>
                    <a:bodyPr/>
                    <a:lstStyle/>
                    <a:p>
                      <a:pPr algn="ctr"/>
                      <a:r>
                        <a:rPr lang="en-US" sz="1600" dirty="0" smtClean="0"/>
                        <a:t>0.681</a:t>
                      </a:r>
                      <a:endParaRPr lang="en-US" sz="1600" dirty="0"/>
                    </a:p>
                  </a:txBody>
                  <a:tcPr/>
                </a:tc>
                <a:tc>
                  <a:txBody>
                    <a:bodyPr/>
                    <a:lstStyle/>
                    <a:p>
                      <a:pPr algn="ctr"/>
                      <a:r>
                        <a:rPr lang="en-US" sz="1600" b="1" dirty="0" smtClean="0">
                          <a:solidFill>
                            <a:schemeClr val="tx1"/>
                          </a:solidFill>
                        </a:rPr>
                        <a:t>0.711</a:t>
                      </a:r>
                      <a:endParaRPr lang="en-US" sz="1600" b="1" dirty="0">
                        <a:solidFill>
                          <a:schemeClr val="tx1"/>
                        </a:solidFill>
                      </a:endParaRPr>
                    </a:p>
                  </a:txBody>
                  <a:tcPr/>
                </a:tc>
                <a:tc>
                  <a:txBody>
                    <a:bodyPr/>
                    <a:lstStyle/>
                    <a:p>
                      <a:pPr algn="ctr"/>
                      <a:r>
                        <a:rPr lang="en-US" sz="1600" dirty="0" smtClean="0"/>
                        <a:t>0.677</a:t>
                      </a:r>
                      <a:endParaRPr lang="en-US" sz="1600" dirty="0"/>
                    </a:p>
                  </a:txBody>
                  <a:tcPr/>
                </a:tc>
                <a:tc>
                  <a:txBody>
                    <a:bodyPr/>
                    <a:lstStyle/>
                    <a:p>
                      <a:pPr algn="ctr"/>
                      <a:r>
                        <a:rPr lang="en-US" sz="1600" dirty="0" smtClean="0"/>
                        <a:t>0.692</a:t>
                      </a:r>
                      <a:endParaRPr lang="en-US" sz="1600" dirty="0"/>
                    </a:p>
                  </a:txBody>
                  <a:tcPr/>
                </a:tc>
              </a:tr>
              <a:tr h="370840">
                <a:tc>
                  <a:txBody>
                    <a:bodyPr/>
                    <a:lstStyle/>
                    <a:p>
                      <a:pPr algn="ctr"/>
                      <a:r>
                        <a:rPr lang="en-US" sz="1100" dirty="0" err="1" smtClean="0"/>
                        <a:t>atheletPlaysForTeam</a:t>
                      </a:r>
                      <a:endParaRPr lang="en-US" sz="1100" dirty="0"/>
                    </a:p>
                  </a:txBody>
                  <a:tcPr/>
                </a:tc>
                <a:tc>
                  <a:txBody>
                    <a:bodyPr/>
                    <a:lstStyle/>
                    <a:p>
                      <a:pPr algn="ctr"/>
                      <a:r>
                        <a:rPr lang="en-US" sz="1600" b="1" dirty="0" smtClean="0"/>
                        <a:t>0.987</a:t>
                      </a:r>
                      <a:endParaRPr lang="en-US" sz="1600" b="1" dirty="0"/>
                    </a:p>
                  </a:txBody>
                  <a:tcPr/>
                </a:tc>
                <a:tc>
                  <a:txBody>
                    <a:bodyPr/>
                    <a:lstStyle/>
                    <a:p>
                      <a:pPr algn="ctr"/>
                      <a:r>
                        <a:rPr lang="en-US" sz="1600" dirty="0" smtClean="0"/>
                        <a:t>0.955</a:t>
                      </a:r>
                      <a:endParaRPr lang="en-US" sz="1600" dirty="0"/>
                    </a:p>
                  </a:txBody>
                  <a:tcPr/>
                </a:tc>
                <a:tc>
                  <a:txBody>
                    <a:bodyPr/>
                    <a:lstStyle/>
                    <a:p>
                      <a:pPr algn="ctr"/>
                      <a:r>
                        <a:rPr lang="en-US" sz="1600" dirty="0" smtClean="0"/>
                        <a:t>0.896</a:t>
                      </a:r>
                      <a:endParaRPr lang="en-US" sz="1600" dirty="0"/>
                    </a:p>
                  </a:txBody>
                  <a:tcPr/>
                </a:tc>
                <a:tc>
                  <a:txBody>
                    <a:bodyPr/>
                    <a:lstStyle/>
                    <a:p>
                      <a:pPr algn="ctr"/>
                      <a:r>
                        <a:rPr lang="en-US" sz="1600" dirty="0" smtClean="0"/>
                        <a:t>0.784</a:t>
                      </a:r>
                      <a:endParaRPr lang="en-US" sz="1600" dirty="0"/>
                    </a:p>
                  </a:txBody>
                  <a:tcPr/>
                </a:tc>
              </a:tr>
              <a:tr h="370840">
                <a:tc>
                  <a:txBody>
                    <a:bodyPr/>
                    <a:lstStyle/>
                    <a:p>
                      <a:pPr algn="ctr"/>
                      <a:r>
                        <a:rPr lang="en-US" sz="1100" dirty="0" err="1" smtClean="0"/>
                        <a:t>athletePlaysInLeague</a:t>
                      </a:r>
                      <a:endParaRPr lang="en-US" sz="1100" dirty="0"/>
                    </a:p>
                  </a:txBody>
                  <a:tcPr/>
                </a:tc>
                <a:tc>
                  <a:txBody>
                    <a:bodyPr/>
                    <a:lstStyle/>
                    <a:p>
                      <a:pPr algn="ctr"/>
                      <a:r>
                        <a:rPr lang="en-US" sz="1600" dirty="0" smtClean="0"/>
                        <a:t>0.841</a:t>
                      </a:r>
                      <a:endParaRPr lang="en-US" sz="1600" dirty="0"/>
                    </a:p>
                  </a:txBody>
                  <a:tcPr/>
                </a:tc>
                <a:tc>
                  <a:txBody>
                    <a:bodyPr/>
                    <a:lstStyle/>
                    <a:p>
                      <a:pPr algn="ctr"/>
                      <a:r>
                        <a:rPr lang="en-US" sz="1600" b="1" dirty="0" smtClean="0"/>
                        <a:t>0.960</a:t>
                      </a:r>
                      <a:endParaRPr lang="en-US" sz="1600" b="1" dirty="0"/>
                    </a:p>
                  </a:txBody>
                  <a:tcPr/>
                </a:tc>
                <a:tc>
                  <a:txBody>
                    <a:bodyPr/>
                    <a:lstStyle/>
                    <a:p>
                      <a:pPr algn="ctr"/>
                      <a:r>
                        <a:rPr lang="en-US" sz="1600" dirty="0" smtClean="0"/>
                        <a:t>0.773</a:t>
                      </a:r>
                      <a:endParaRPr lang="en-US" sz="1600" dirty="0"/>
                    </a:p>
                  </a:txBody>
                  <a:tcPr/>
                </a:tc>
                <a:tc>
                  <a:txBody>
                    <a:bodyPr/>
                    <a:lstStyle/>
                    <a:p>
                      <a:pPr algn="ctr"/>
                      <a:r>
                        <a:rPr lang="en-US" sz="1600" dirty="0" smtClean="0"/>
                        <a:t>0.912</a:t>
                      </a:r>
                      <a:endParaRPr lang="en-US" sz="1600" dirty="0"/>
                    </a:p>
                  </a:txBody>
                  <a:tcPr/>
                </a:tc>
              </a:tr>
              <a:tr h="370840">
                <a:tc>
                  <a:txBody>
                    <a:bodyPr/>
                    <a:lstStyle/>
                    <a:p>
                      <a:pPr algn="ctr"/>
                      <a:r>
                        <a:rPr lang="en-US" sz="1100" dirty="0" err="1" smtClean="0"/>
                        <a:t>athleteHomeStadium</a:t>
                      </a:r>
                      <a:endParaRPr lang="en-US" sz="1100" dirty="0"/>
                    </a:p>
                  </a:txBody>
                  <a:tcPr/>
                </a:tc>
                <a:tc>
                  <a:txBody>
                    <a:bodyPr/>
                    <a:lstStyle/>
                    <a:p>
                      <a:pPr algn="ctr"/>
                      <a:r>
                        <a:rPr lang="en-US" sz="1600" dirty="0" smtClean="0"/>
                        <a:t>0.859</a:t>
                      </a:r>
                      <a:endParaRPr lang="en-US" sz="1600" dirty="0"/>
                    </a:p>
                  </a:txBody>
                  <a:tcPr/>
                </a:tc>
                <a:tc>
                  <a:txBody>
                    <a:bodyPr/>
                    <a:lstStyle/>
                    <a:p>
                      <a:pPr algn="ctr"/>
                      <a:r>
                        <a:rPr lang="en-US" sz="1600" b="1" dirty="0" smtClean="0"/>
                        <a:t>0.890</a:t>
                      </a:r>
                      <a:endParaRPr lang="en-US" sz="1600" b="1" dirty="0"/>
                    </a:p>
                  </a:txBody>
                  <a:tcPr/>
                </a:tc>
                <a:tc>
                  <a:txBody>
                    <a:bodyPr/>
                    <a:lstStyle/>
                    <a:p>
                      <a:pPr algn="ctr"/>
                      <a:r>
                        <a:rPr lang="en-US" sz="1600" dirty="0" smtClean="0"/>
                        <a:t>0.718</a:t>
                      </a:r>
                      <a:endParaRPr lang="en-US" sz="1600" dirty="0"/>
                    </a:p>
                  </a:txBody>
                  <a:tcPr/>
                </a:tc>
                <a:tc>
                  <a:txBody>
                    <a:bodyPr/>
                    <a:lstStyle/>
                    <a:p>
                      <a:pPr algn="ctr"/>
                      <a:r>
                        <a:rPr lang="en-US" sz="1600" dirty="0" smtClean="0"/>
                        <a:t>0.722</a:t>
                      </a:r>
                      <a:endParaRPr lang="en-US" sz="1600" dirty="0"/>
                    </a:p>
                  </a:txBody>
                  <a:tcPr/>
                </a:tc>
              </a:tr>
              <a:tr h="370840">
                <a:tc>
                  <a:txBody>
                    <a:bodyPr/>
                    <a:lstStyle/>
                    <a:p>
                      <a:pPr algn="ctr"/>
                      <a:r>
                        <a:rPr lang="en-US" sz="1100" dirty="0" err="1" smtClean="0"/>
                        <a:t>teamPlaysSports</a:t>
                      </a:r>
                      <a:endParaRPr lang="en-US" sz="1100" dirty="0" smtClean="0"/>
                    </a:p>
                  </a:txBody>
                  <a:tcPr/>
                </a:tc>
                <a:tc>
                  <a:txBody>
                    <a:bodyPr/>
                    <a:lstStyle/>
                    <a:p>
                      <a:pPr algn="ctr"/>
                      <a:r>
                        <a:rPr lang="en-US" sz="1600" dirty="0" smtClean="0"/>
                        <a:t>0.791</a:t>
                      </a:r>
                      <a:endParaRPr lang="en-US" sz="1600" dirty="0"/>
                    </a:p>
                  </a:txBody>
                  <a:tcPr/>
                </a:tc>
                <a:tc>
                  <a:txBody>
                    <a:bodyPr/>
                    <a:lstStyle/>
                    <a:p>
                      <a:pPr algn="ctr"/>
                      <a:r>
                        <a:rPr lang="en-US" sz="1600" dirty="0" smtClean="0"/>
                        <a:t>0.738</a:t>
                      </a:r>
                      <a:endParaRPr lang="en-US" sz="1600" dirty="0"/>
                    </a:p>
                  </a:txBody>
                  <a:tcPr/>
                </a:tc>
                <a:tc>
                  <a:txBody>
                    <a:bodyPr/>
                    <a:lstStyle/>
                    <a:p>
                      <a:pPr algn="ctr"/>
                      <a:r>
                        <a:rPr lang="en-US" sz="1600" dirty="0" smtClean="0"/>
                        <a:t>0.761</a:t>
                      </a:r>
                      <a:endParaRPr lang="en-US" sz="1600" dirty="0"/>
                    </a:p>
                  </a:txBody>
                  <a:tcPr/>
                </a:tc>
                <a:tc>
                  <a:txBody>
                    <a:bodyPr/>
                    <a:lstStyle/>
                    <a:p>
                      <a:pPr algn="ctr"/>
                      <a:r>
                        <a:rPr lang="en-US" sz="1600" b="1" dirty="0" smtClean="0"/>
                        <a:t>0.814</a:t>
                      </a:r>
                      <a:endParaRPr lang="en-US" sz="1600" b="1" dirty="0"/>
                    </a:p>
                  </a:txBody>
                  <a:tcPr/>
                </a:tc>
              </a:tr>
              <a:tr h="370840">
                <a:tc>
                  <a:txBody>
                    <a:bodyPr/>
                    <a:lstStyle/>
                    <a:p>
                      <a:pPr algn="ctr"/>
                      <a:r>
                        <a:rPr lang="en-US" sz="1100" dirty="0" err="1" smtClean="0"/>
                        <a:t>orgHirePerson</a:t>
                      </a:r>
                      <a:endParaRPr lang="en-US" sz="1100" dirty="0" smtClean="0"/>
                    </a:p>
                  </a:txBody>
                  <a:tcPr/>
                </a:tc>
                <a:tc>
                  <a:txBody>
                    <a:bodyPr/>
                    <a:lstStyle/>
                    <a:p>
                      <a:pPr algn="ctr"/>
                      <a:r>
                        <a:rPr lang="en-US" sz="1600" b="0" dirty="0" smtClean="0"/>
                        <a:t>0.599</a:t>
                      </a:r>
                      <a:endParaRPr lang="en-US" sz="1600" b="0" dirty="0"/>
                    </a:p>
                  </a:txBody>
                  <a:tcPr/>
                </a:tc>
                <a:tc>
                  <a:txBody>
                    <a:bodyPr/>
                    <a:lstStyle/>
                    <a:p>
                      <a:pPr algn="ctr"/>
                      <a:r>
                        <a:rPr lang="en-US" sz="1600" b="1" dirty="0" smtClean="0"/>
                        <a:t>0.742</a:t>
                      </a:r>
                      <a:endParaRPr lang="en-US" sz="1600" b="1" dirty="0"/>
                    </a:p>
                  </a:txBody>
                  <a:tcPr/>
                </a:tc>
                <a:tc>
                  <a:txBody>
                    <a:bodyPr/>
                    <a:lstStyle/>
                    <a:p>
                      <a:pPr algn="ctr"/>
                      <a:r>
                        <a:rPr lang="en-US" sz="1600" dirty="0" smtClean="0"/>
                        <a:t>0.719</a:t>
                      </a:r>
                      <a:endParaRPr lang="en-US" sz="1600" dirty="0"/>
                    </a:p>
                  </a:txBody>
                  <a:tcPr/>
                </a:tc>
                <a:tc>
                  <a:txBody>
                    <a:bodyPr/>
                    <a:lstStyle/>
                    <a:p>
                      <a:pPr algn="ctr"/>
                      <a:r>
                        <a:rPr lang="en-US" sz="1600" dirty="0" smtClean="0"/>
                        <a:t>0.737</a:t>
                      </a:r>
                      <a:endParaRPr lang="en-US" sz="1600" dirty="0"/>
                    </a:p>
                  </a:txBody>
                  <a:tcPr/>
                </a:tc>
              </a:tr>
              <a:tr h="370840">
                <a:tc>
                  <a:txBody>
                    <a:bodyPr/>
                    <a:lstStyle/>
                    <a:p>
                      <a:pPr algn="ctr"/>
                      <a:r>
                        <a:rPr lang="en-US" sz="1100" dirty="0" err="1" smtClean="0"/>
                        <a:t>personLeadsOrg</a:t>
                      </a:r>
                      <a:endParaRPr lang="en-US" sz="1100" dirty="0" smtClean="0"/>
                    </a:p>
                  </a:txBody>
                  <a:tcPr/>
                </a:tc>
                <a:tc>
                  <a:txBody>
                    <a:bodyPr/>
                    <a:lstStyle/>
                    <a:p>
                      <a:pPr algn="ctr"/>
                      <a:r>
                        <a:rPr lang="en-US" sz="1600" dirty="0" smtClean="0"/>
                        <a:t>0.700</a:t>
                      </a:r>
                      <a:endParaRPr lang="en-US" sz="1600" dirty="0"/>
                    </a:p>
                  </a:txBody>
                  <a:tcPr/>
                </a:tc>
                <a:tc>
                  <a:txBody>
                    <a:bodyPr/>
                    <a:lstStyle/>
                    <a:p>
                      <a:pPr algn="ctr"/>
                      <a:r>
                        <a:rPr lang="en-US" sz="1600" b="1" dirty="0" smtClean="0"/>
                        <a:t>0.795</a:t>
                      </a:r>
                      <a:endParaRPr lang="en-US" sz="1600" b="1" dirty="0"/>
                    </a:p>
                  </a:txBody>
                  <a:tcPr/>
                </a:tc>
                <a:tc>
                  <a:txBody>
                    <a:bodyPr/>
                    <a:lstStyle/>
                    <a:p>
                      <a:pPr algn="ctr"/>
                      <a:r>
                        <a:rPr lang="en-US" sz="1600" dirty="0" smtClean="0"/>
                        <a:t>0.751</a:t>
                      </a:r>
                      <a:endParaRPr lang="en-US" sz="1600" dirty="0"/>
                    </a:p>
                  </a:txBody>
                  <a:tcPr/>
                </a:tc>
                <a:tc>
                  <a:txBody>
                    <a:bodyPr/>
                    <a:lstStyle/>
                    <a:p>
                      <a:pPr algn="ctr"/>
                      <a:r>
                        <a:rPr lang="en-US" sz="1600" b="0" dirty="0" smtClean="0"/>
                        <a:t>0.772</a:t>
                      </a:r>
                      <a:endParaRPr lang="en-US" sz="1600" b="0" dirty="0"/>
                    </a:p>
                  </a:txBody>
                  <a:tcPr/>
                </a:tc>
              </a:tr>
              <a:tr h="370840">
                <a:tc>
                  <a:txBody>
                    <a:bodyPr/>
                    <a:lstStyle/>
                    <a:p>
                      <a:pPr algn="ctr"/>
                      <a:r>
                        <a:rPr lang="mr-IN" sz="1100" dirty="0" smtClean="0"/>
                        <a:t>…</a:t>
                      </a:r>
                      <a:endParaRPr lang="en-US" sz="1100" dirty="0" smtClean="0"/>
                    </a:p>
                  </a:txBody>
                  <a:tcPr/>
                </a:tc>
                <a:tc>
                  <a:txBody>
                    <a:bodyPr/>
                    <a:lstStyle/>
                    <a:p>
                      <a:pPr algn="ctr"/>
                      <a:endParaRPr lang="en-US" sz="1600"/>
                    </a:p>
                  </a:txBody>
                  <a:tcPr/>
                </a:tc>
                <a:tc>
                  <a:txBody>
                    <a:bodyPr/>
                    <a:lstStyle/>
                    <a:p>
                      <a:pPr algn="ctr"/>
                      <a:endParaRPr lang="en-US" sz="1600" dirty="0"/>
                    </a:p>
                  </a:txBody>
                  <a:tcPr/>
                </a:tc>
                <a:tc>
                  <a:txBody>
                    <a:bodyPr/>
                    <a:lstStyle/>
                    <a:p>
                      <a:pPr algn="ctr"/>
                      <a:endParaRPr lang="en-US" sz="1600" dirty="0"/>
                    </a:p>
                  </a:txBody>
                  <a:tcPr/>
                </a:tc>
                <a:tc>
                  <a:txBody>
                    <a:bodyPr/>
                    <a:lstStyle/>
                    <a:p>
                      <a:pPr algn="ctr"/>
                      <a:endParaRPr lang="en-US" sz="1600" dirty="0"/>
                    </a:p>
                  </a:txBody>
                  <a:tcPr/>
                </a:tc>
              </a:tr>
              <a:tr h="370840">
                <a:tc>
                  <a:txBody>
                    <a:bodyPr/>
                    <a:lstStyle/>
                    <a:p>
                      <a:pPr algn="ctr"/>
                      <a:r>
                        <a:rPr lang="en-US" sz="1100" dirty="0" smtClean="0"/>
                        <a:t>Overall</a:t>
                      </a:r>
                    </a:p>
                  </a:txBody>
                  <a:tcPr/>
                </a:tc>
                <a:tc>
                  <a:txBody>
                    <a:bodyPr/>
                    <a:lstStyle/>
                    <a:p>
                      <a:pPr algn="ctr"/>
                      <a:r>
                        <a:rPr lang="en-US" sz="1600" dirty="0" smtClean="0"/>
                        <a:t>0.675</a:t>
                      </a:r>
                      <a:endParaRPr lang="en-US" sz="1600" dirty="0"/>
                    </a:p>
                  </a:txBody>
                  <a:tcPr/>
                </a:tc>
                <a:tc>
                  <a:txBody>
                    <a:bodyPr/>
                    <a:lstStyle/>
                    <a:p>
                      <a:pPr algn="ctr"/>
                      <a:r>
                        <a:rPr lang="en-US" sz="1600" b="1" dirty="0" smtClean="0"/>
                        <a:t>0.796</a:t>
                      </a:r>
                      <a:endParaRPr lang="en-US" sz="1600" b="1" dirty="0"/>
                    </a:p>
                  </a:txBody>
                  <a:tcPr/>
                </a:tc>
                <a:tc>
                  <a:txBody>
                    <a:bodyPr/>
                    <a:lstStyle/>
                    <a:p>
                      <a:pPr algn="ctr"/>
                      <a:r>
                        <a:rPr lang="en-US" sz="1600" dirty="0" smtClean="0"/>
                        <a:t>0.737</a:t>
                      </a:r>
                      <a:endParaRPr lang="en-US" sz="1600" dirty="0"/>
                    </a:p>
                  </a:txBody>
                  <a:tcPr/>
                </a:tc>
                <a:tc>
                  <a:txBody>
                    <a:bodyPr/>
                    <a:lstStyle/>
                    <a:p>
                      <a:pPr algn="ctr"/>
                      <a:r>
                        <a:rPr lang="en-US" sz="1600" dirty="0" smtClean="0"/>
                        <a:t>0.789</a:t>
                      </a:r>
                      <a:endParaRPr lang="en-US" sz="1600" dirty="0"/>
                    </a:p>
                  </a:txBody>
                  <a:tcPr/>
                </a:tc>
              </a:tr>
            </a:tbl>
          </a:graphicData>
        </a:graphic>
      </p:graphicFrame>
      <p:sp>
        <p:nvSpPr>
          <p:cNvPr id="6" name="TextBox 5"/>
          <p:cNvSpPr txBox="1"/>
          <p:nvPr/>
        </p:nvSpPr>
        <p:spPr>
          <a:xfrm>
            <a:off x="2748038" y="5660222"/>
            <a:ext cx="3647922" cy="369332"/>
          </a:xfrm>
          <a:prstGeom prst="rect">
            <a:avLst/>
          </a:prstGeom>
          <a:noFill/>
        </p:spPr>
        <p:txBody>
          <a:bodyPr wrap="none" rtlCol="0">
            <a:spAutoFit/>
          </a:bodyPr>
          <a:lstStyle/>
          <a:p>
            <a:r>
              <a:rPr lang="en-US" dirty="0" smtClean="0"/>
              <a:t>Mean average precision on NELL-995</a:t>
            </a:r>
            <a:endParaRPr lang="en-US" dirty="0"/>
          </a:p>
        </p:txBody>
      </p:sp>
    </p:spTree>
    <p:extLst>
      <p:ext uri="{BB962C8B-B14F-4D97-AF65-F5344CB8AC3E}">
        <p14:creationId xmlns:p14="http://schemas.microsoft.com/office/powerpoint/2010/main" val="7629751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Qualitative </a:t>
            </a:r>
            <a:r>
              <a:rPr lang="en-US" dirty="0" smtClean="0"/>
              <a:t>Analysis</a:t>
            </a:r>
            <a:endParaRPr lang="en-US" dirty="0"/>
          </a:p>
        </p:txBody>
      </p:sp>
      <p:sp>
        <p:nvSpPr>
          <p:cNvPr id="3" name="Content Placeholder 2"/>
          <p:cNvSpPr>
            <a:spLocks noGrp="1"/>
          </p:cNvSpPr>
          <p:nvPr>
            <p:ph idx="1"/>
          </p:nvPr>
        </p:nvSpPr>
        <p:spPr>
          <a:xfrm>
            <a:off x="628650" y="1631081"/>
            <a:ext cx="7886700" cy="4351338"/>
          </a:xfrm>
        </p:spPr>
        <p:txBody>
          <a:bodyPr>
            <a:normAutofit/>
          </a:bodyPr>
          <a:lstStyle/>
          <a:p>
            <a:pPr marL="0" indent="0" algn="ctr">
              <a:buNone/>
            </a:pPr>
            <a:r>
              <a:rPr lang="en-US" sz="2400" b="1" dirty="0" smtClean="0"/>
              <a:t>Path length distributions</a:t>
            </a:r>
            <a:endParaRPr lang="en-US" sz="2400" b="1" dirty="0"/>
          </a:p>
        </p:txBody>
      </p:sp>
      <p:sp>
        <p:nvSpPr>
          <p:cNvPr id="4" name="Slide Number Placeholder 3"/>
          <p:cNvSpPr>
            <a:spLocks noGrp="1"/>
          </p:cNvSpPr>
          <p:nvPr>
            <p:ph type="sldNum" sz="quarter" idx="12"/>
          </p:nvPr>
        </p:nvSpPr>
        <p:spPr/>
        <p:txBody>
          <a:bodyPr/>
          <a:lstStyle/>
          <a:p>
            <a:fld id="{7065BB2C-E040-0B41-A79C-72407BBCFFEE}" type="slidenum">
              <a:rPr lang="en-US" smtClean="0"/>
              <a:t>23</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1905" y="2262277"/>
            <a:ext cx="4960189" cy="3720142"/>
          </a:xfrm>
          <a:prstGeom prst="rect">
            <a:avLst/>
          </a:prstGeom>
        </p:spPr>
      </p:pic>
    </p:spTree>
    <p:extLst>
      <p:ext uri="{BB962C8B-B14F-4D97-AF65-F5344CB8AC3E}">
        <p14:creationId xmlns:p14="http://schemas.microsoft.com/office/powerpoint/2010/main" val="74093619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Qualitative Analysis</a:t>
            </a:r>
            <a:endParaRPr lang="en-US" dirty="0"/>
          </a:p>
        </p:txBody>
      </p:sp>
      <p:sp>
        <p:nvSpPr>
          <p:cNvPr id="4" name="Slide Number Placeholder 3"/>
          <p:cNvSpPr>
            <a:spLocks noGrp="1"/>
          </p:cNvSpPr>
          <p:nvPr>
            <p:ph type="sldNum" sz="quarter" idx="12"/>
          </p:nvPr>
        </p:nvSpPr>
        <p:spPr/>
        <p:txBody>
          <a:bodyPr/>
          <a:lstStyle/>
          <a:p>
            <a:fld id="{7065BB2C-E040-0B41-A79C-72407BBCFFEE}" type="slidenum">
              <a:rPr lang="en-US" smtClean="0"/>
              <a:t>24</a:t>
            </a:fld>
            <a:endParaRPr lang="en-US"/>
          </a:p>
        </p:txBody>
      </p:sp>
      <p:sp>
        <p:nvSpPr>
          <p:cNvPr id="7" name="TextBox 6"/>
          <p:cNvSpPr txBox="1"/>
          <p:nvPr/>
        </p:nvSpPr>
        <p:spPr>
          <a:xfrm>
            <a:off x="3575733" y="1459856"/>
            <a:ext cx="2042162" cy="461665"/>
          </a:xfrm>
          <a:prstGeom prst="rect">
            <a:avLst/>
          </a:prstGeom>
          <a:noFill/>
        </p:spPr>
        <p:txBody>
          <a:bodyPr wrap="none" rtlCol="0">
            <a:spAutoFit/>
          </a:bodyPr>
          <a:lstStyle/>
          <a:p>
            <a:r>
              <a:rPr lang="en-US" sz="2400" b="1" dirty="0" smtClean="0"/>
              <a:t>Example Paths</a:t>
            </a:r>
            <a:endParaRPr lang="en-US" sz="2400" b="1" dirty="0"/>
          </a:p>
        </p:txBody>
      </p:sp>
      <p:sp>
        <p:nvSpPr>
          <p:cNvPr id="8" name="TextBox 7"/>
          <p:cNvSpPr txBox="1"/>
          <p:nvPr/>
        </p:nvSpPr>
        <p:spPr>
          <a:xfrm>
            <a:off x="1102983" y="2416087"/>
            <a:ext cx="1967205" cy="369332"/>
          </a:xfrm>
          <a:prstGeom prst="rect">
            <a:avLst/>
          </a:prstGeom>
          <a:noFill/>
        </p:spPr>
        <p:txBody>
          <a:bodyPr wrap="none" rtlCol="0">
            <a:spAutoFit/>
          </a:bodyPr>
          <a:lstStyle/>
          <a:p>
            <a:r>
              <a:rPr lang="en-US" b="1" dirty="0" err="1" smtClean="0"/>
              <a:t>personNationality</a:t>
            </a:r>
            <a:r>
              <a:rPr lang="en-US" b="1" dirty="0" smtClean="0"/>
              <a:t>:</a:t>
            </a:r>
            <a:endParaRPr lang="en-US" b="1" dirty="0"/>
          </a:p>
        </p:txBody>
      </p:sp>
      <p:sp>
        <p:nvSpPr>
          <p:cNvPr id="9" name="Left Brace 8"/>
          <p:cNvSpPr/>
          <p:nvPr/>
        </p:nvSpPr>
        <p:spPr>
          <a:xfrm>
            <a:off x="3138817" y="2134926"/>
            <a:ext cx="241539" cy="931653"/>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 name="TextBox 9"/>
          <p:cNvSpPr txBox="1"/>
          <p:nvPr/>
        </p:nvSpPr>
        <p:spPr>
          <a:xfrm>
            <a:off x="3542821" y="1959187"/>
            <a:ext cx="2990114" cy="338554"/>
          </a:xfrm>
          <a:prstGeom prst="rect">
            <a:avLst/>
          </a:prstGeom>
          <a:noFill/>
        </p:spPr>
        <p:txBody>
          <a:bodyPr wrap="none" rtlCol="0">
            <a:spAutoFit/>
          </a:bodyPr>
          <a:lstStyle/>
          <a:p>
            <a:r>
              <a:rPr lang="en-US" sz="1600" dirty="0" err="1" smtClean="0"/>
              <a:t>placeOfBirth</a:t>
            </a:r>
            <a:r>
              <a:rPr lang="en-US" sz="1600" dirty="0" smtClean="0"/>
              <a:t> -&gt; locationContains</a:t>
            </a:r>
            <a:r>
              <a:rPr lang="en-US" sz="1600" baseline="30000" dirty="0" smtClean="0"/>
              <a:t>-1</a:t>
            </a:r>
            <a:endParaRPr lang="en-US" sz="1600" dirty="0"/>
          </a:p>
        </p:txBody>
      </p:sp>
      <p:sp>
        <p:nvSpPr>
          <p:cNvPr id="12" name="TextBox 11"/>
          <p:cNvSpPr txBox="1"/>
          <p:nvPr/>
        </p:nvSpPr>
        <p:spPr>
          <a:xfrm>
            <a:off x="3542821" y="2416087"/>
            <a:ext cx="3392211" cy="338554"/>
          </a:xfrm>
          <a:prstGeom prst="rect">
            <a:avLst/>
          </a:prstGeom>
          <a:noFill/>
        </p:spPr>
        <p:txBody>
          <a:bodyPr wrap="none" rtlCol="0">
            <a:spAutoFit/>
          </a:bodyPr>
          <a:lstStyle/>
          <a:p>
            <a:r>
              <a:rPr lang="en-US" sz="1600" dirty="0" err="1" smtClean="0"/>
              <a:t>peoplePlaceLived</a:t>
            </a:r>
            <a:r>
              <a:rPr lang="en-US" sz="1600" dirty="0" smtClean="0"/>
              <a:t> -&gt; locationContains</a:t>
            </a:r>
            <a:r>
              <a:rPr lang="en-US" sz="1600" baseline="30000" dirty="0" smtClean="0"/>
              <a:t>-1</a:t>
            </a:r>
            <a:endParaRPr lang="en-US" sz="1600" dirty="0"/>
          </a:p>
        </p:txBody>
      </p:sp>
      <p:sp>
        <p:nvSpPr>
          <p:cNvPr id="13" name="TextBox 12"/>
          <p:cNvSpPr txBox="1"/>
          <p:nvPr/>
        </p:nvSpPr>
        <p:spPr>
          <a:xfrm>
            <a:off x="3542821" y="1959187"/>
            <a:ext cx="2879506" cy="338554"/>
          </a:xfrm>
          <a:prstGeom prst="rect">
            <a:avLst/>
          </a:prstGeom>
          <a:noFill/>
        </p:spPr>
        <p:txBody>
          <a:bodyPr wrap="none" rtlCol="0">
            <a:spAutoFit/>
          </a:bodyPr>
          <a:lstStyle/>
          <a:p>
            <a:r>
              <a:rPr lang="en-US" sz="1600" dirty="0" err="1" smtClean="0"/>
              <a:t>placeOfBirth</a:t>
            </a:r>
            <a:r>
              <a:rPr lang="en-US" sz="1600" dirty="0" smtClean="0"/>
              <a:t> -&gt; </a:t>
            </a:r>
            <a:r>
              <a:rPr lang="en-US" sz="1600" dirty="0" err="1" smtClean="0"/>
              <a:t>locationContains</a:t>
            </a:r>
            <a:endParaRPr lang="en-US" sz="1600" dirty="0"/>
          </a:p>
        </p:txBody>
      </p:sp>
      <p:sp>
        <p:nvSpPr>
          <p:cNvPr id="14" name="TextBox 13"/>
          <p:cNvSpPr txBox="1"/>
          <p:nvPr/>
        </p:nvSpPr>
        <p:spPr>
          <a:xfrm>
            <a:off x="3542821" y="2867286"/>
            <a:ext cx="4569777" cy="307777"/>
          </a:xfrm>
          <a:prstGeom prst="rect">
            <a:avLst/>
          </a:prstGeom>
          <a:noFill/>
        </p:spPr>
        <p:txBody>
          <a:bodyPr wrap="none" rtlCol="0">
            <a:spAutoFit/>
          </a:bodyPr>
          <a:lstStyle/>
          <a:p>
            <a:r>
              <a:rPr lang="en-US" sz="1400" dirty="0" err="1" smtClean="0"/>
              <a:t>peopleMariage</a:t>
            </a:r>
            <a:r>
              <a:rPr lang="en-US" sz="1400" dirty="0" smtClean="0"/>
              <a:t> -&gt; </a:t>
            </a:r>
            <a:r>
              <a:rPr lang="en-US" sz="1400" dirty="0" err="1" smtClean="0"/>
              <a:t>locationOfCeremony</a:t>
            </a:r>
            <a:r>
              <a:rPr lang="en-US" sz="1400" dirty="0" smtClean="0"/>
              <a:t> -&gt; locationContains</a:t>
            </a:r>
            <a:r>
              <a:rPr lang="en-US" sz="1400" baseline="30000" dirty="0" smtClean="0"/>
              <a:t>-1</a:t>
            </a:r>
            <a:endParaRPr lang="en-US" sz="1400" dirty="0"/>
          </a:p>
        </p:txBody>
      </p:sp>
      <p:sp>
        <p:nvSpPr>
          <p:cNvPr id="15" name="TextBox 14"/>
          <p:cNvSpPr txBox="1"/>
          <p:nvPr/>
        </p:nvSpPr>
        <p:spPr>
          <a:xfrm>
            <a:off x="1102983" y="3918861"/>
            <a:ext cx="2154436" cy="369332"/>
          </a:xfrm>
          <a:prstGeom prst="rect">
            <a:avLst/>
          </a:prstGeom>
          <a:noFill/>
        </p:spPr>
        <p:txBody>
          <a:bodyPr wrap="none" rtlCol="0">
            <a:spAutoFit/>
          </a:bodyPr>
          <a:lstStyle/>
          <a:p>
            <a:r>
              <a:rPr lang="en-US" b="1" dirty="0" err="1" smtClean="0"/>
              <a:t>tvProgramLanguage</a:t>
            </a:r>
            <a:r>
              <a:rPr lang="en-US" b="1" dirty="0" smtClean="0"/>
              <a:t>:</a:t>
            </a:r>
            <a:endParaRPr lang="en-US" b="1" dirty="0"/>
          </a:p>
        </p:txBody>
      </p:sp>
      <p:sp>
        <p:nvSpPr>
          <p:cNvPr id="16" name="Left Brace 15"/>
          <p:cNvSpPr/>
          <p:nvPr/>
        </p:nvSpPr>
        <p:spPr>
          <a:xfrm>
            <a:off x="3257419" y="3645563"/>
            <a:ext cx="241539" cy="931653"/>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7" name="TextBox 16"/>
          <p:cNvSpPr txBox="1"/>
          <p:nvPr/>
        </p:nvSpPr>
        <p:spPr>
          <a:xfrm>
            <a:off x="3661423" y="3469824"/>
            <a:ext cx="3989362" cy="338554"/>
          </a:xfrm>
          <a:prstGeom prst="rect">
            <a:avLst/>
          </a:prstGeom>
          <a:noFill/>
        </p:spPr>
        <p:txBody>
          <a:bodyPr wrap="none" rtlCol="0">
            <a:spAutoFit/>
          </a:bodyPr>
          <a:lstStyle/>
          <a:p>
            <a:r>
              <a:rPr lang="en-US" sz="1600" dirty="0" err="1" smtClean="0"/>
              <a:t>tvCountryOfOrigin</a:t>
            </a:r>
            <a:r>
              <a:rPr lang="en-US" sz="1600" dirty="0" smtClean="0"/>
              <a:t> -&gt; </a:t>
            </a:r>
            <a:r>
              <a:rPr lang="en-US" sz="1600" dirty="0" err="1" smtClean="0"/>
              <a:t>countryOfficialLanguage</a:t>
            </a:r>
            <a:endParaRPr lang="en-US" sz="1600" dirty="0"/>
          </a:p>
        </p:txBody>
      </p:sp>
      <p:sp>
        <p:nvSpPr>
          <p:cNvPr id="18" name="TextBox 17"/>
          <p:cNvSpPr txBox="1"/>
          <p:nvPr/>
        </p:nvSpPr>
        <p:spPr>
          <a:xfrm>
            <a:off x="3661423" y="3926724"/>
            <a:ext cx="5022529" cy="338554"/>
          </a:xfrm>
          <a:prstGeom prst="rect">
            <a:avLst/>
          </a:prstGeom>
          <a:noFill/>
        </p:spPr>
        <p:txBody>
          <a:bodyPr wrap="none" rtlCol="0">
            <a:spAutoFit/>
          </a:bodyPr>
          <a:lstStyle/>
          <a:p>
            <a:r>
              <a:rPr lang="en-US" sz="1600" dirty="0" err="1" smtClean="0"/>
              <a:t>tvCountryOfOrigin</a:t>
            </a:r>
            <a:r>
              <a:rPr lang="en-US" sz="1600" dirty="0" smtClean="0"/>
              <a:t> -&gt; filmReleaseRegion-1 -&gt;</a:t>
            </a:r>
            <a:r>
              <a:rPr lang="en-US" sz="1600" baseline="30000" dirty="0" smtClean="0"/>
              <a:t> </a:t>
            </a:r>
            <a:r>
              <a:rPr lang="en-US" sz="1600" dirty="0" err="1" smtClean="0"/>
              <a:t>filmLanguage</a:t>
            </a:r>
            <a:endParaRPr lang="en-US" sz="1600" dirty="0"/>
          </a:p>
        </p:txBody>
      </p:sp>
      <p:sp>
        <p:nvSpPr>
          <p:cNvPr id="20" name="TextBox 19"/>
          <p:cNvSpPr txBox="1"/>
          <p:nvPr/>
        </p:nvSpPr>
        <p:spPr>
          <a:xfrm>
            <a:off x="3661423" y="4383624"/>
            <a:ext cx="2777107" cy="338554"/>
          </a:xfrm>
          <a:prstGeom prst="rect">
            <a:avLst/>
          </a:prstGeom>
          <a:noFill/>
        </p:spPr>
        <p:txBody>
          <a:bodyPr wrap="none" rtlCol="0">
            <a:spAutoFit/>
          </a:bodyPr>
          <a:lstStyle/>
          <a:p>
            <a:r>
              <a:rPr lang="en-US" sz="1600" dirty="0" err="1" smtClean="0"/>
              <a:t>tvCastActor</a:t>
            </a:r>
            <a:r>
              <a:rPr lang="en-US" sz="1600" dirty="0" smtClean="0"/>
              <a:t> -&gt; </a:t>
            </a:r>
            <a:r>
              <a:rPr lang="en-US" sz="1600" dirty="0" err="1" smtClean="0"/>
              <a:t>personLanguage</a:t>
            </a:r>
            <a:endParaRPr lang="en-US" sz="1600" dirty="0"/>
          </a:p>
        </p:txBody>
      </p:sp>
      <p:sp>
        <p:nvSpPr>
          <p:cNvPr id="29" name="TextBox 28"/>
          <p:cNvSpPr txBox="1"/>
          <p:nvPr/>
        </p:nvSpPr>
        <p:spPr>
          <a:xfrm>
            <a:off x="1102983" y="5341326"/>
            <a:ext cx="2234138" cy="369332"/>
          </a:xfrm>
          <a:prstGeom prst="rect">
            <a:avLst/>
          </a:prstGeom>
          <a:noFill/>
        </p:spPr>
        <p:txBody>
          <a:bodyPr wrap="none" rtlCol="0">
            <a:spAutoFit/>
          </a:bodyPr>
          <a:lstStyle/>
          <a:p>
            <a:r>
              <a:rPr lang="en-US" b="1" dirty="0" err="1" smtClean="0"/>
              <a:t>athletePlaysForTeam</a:t>
            </a:r>
            <a:r>
              <a:rPr lang="en-US" b="1" dirty="0" smtClean="0"/>
              <a:t>:</a:t>
            </a:r>
            <a:endParaRPr lang="en-US" b="1" dirty="0"/>
          </a:p>
        </p:txBody>
      </p:sp>
      <p:sp>
        <p:nvSpPr>
          <p:cNvPr id="30" name="Left Brace 29"/>
          <p:cNvSpPr/>
          <p:nvPr/>
        </p:nvSpPr>
        <p:spPr>
          <a:xfrm>
            <a:off x="3257419" y="5068028"/>
            <a:ext cx="241539" cy="931653"/>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31" name="TextBox 30"/>
          <p:cNvSpPr txBox="1"/>
          <p:nvPr/>
        </p:nvSpPr>
        <p:spPr>
          <a:xfrm>
            <a:off x="3661423" y="4892289"/>
            <a:ext cx="3947876" cy="338554"/>
          </a:xfrm>
          <a:prstGeom prst="rect">
            <a:avLst/>
          </a:prstGeom>
          <a:noFill/>
        </p:spPr>
        <p:txBody>
          <a:bodyPr wrap="none" rtlCol="0">
            <a:spAutoFit/>
          </a:bodyPr>
          <a:lstStyle/>
          <a:p>
            <a:r>
              <a:rPr lang="en-US" sz="1600" dirty="0" err="1" smtClean="0"/>
              <a:t>athleteHomeStadium</a:t>
            </a:r>
            <a:r>
              <a:rPr lang="en-US" sz="1600" dirty="0" smtClean="0"/>
              <a:t> -&gt; teamHomeStadium</a:t>
            </a:r>
            <a:r>
              <a:rPr lang="en-US" sz="1600" baseline="30000" dirty="0" smtClean="0"/>
              <a:t>-1</a:t>
            </a:r>
            <a:endParaRPr lang="en-US" sz="1600" dirty="0"/>
          </a:p>
        </p:txBody>
      </p:sp>
      <p:sp>
        <p:nvSpPr>
          <p:cNvPr id="32" name="TextBox 31"/>
          <p:cNvSpPr txBox="1"/>
          <p:nvPr/>
        </p:nvSpPr>
        <p:spPr>
          <a:xfrm>
            <a:off x="3661423" y="5806089"/>
            <a:ext cx="2150973" cy="338554"/>
          </a:xfrm>
          <a:prstGeom prst="rect">
            <a:avLst/>
          </a:prstGeom>
          <a:noFill/>
        </p:spPr>
        <p:txBody>
          <a:bodyPr wrap="none" rtlCol="0">
            <a:spAutoFit/>
          </a:bodyPr>
          <a:lstStyle/>
          <a:p>
            <a:r>
              <a:rPr lang="en-US" sz="1600" dirty="0" err="1" smtClean="0"/>
              <a:t>atheleteLedSportsTeam</a:t>
            </a:r>
            <a:endParaRPr lang="en-US" sz="1600" dirty="0"/>
          </a:p>
        </p:txBody>
      </p:sp>
      <p:sp>
        <p:nvSpPr>
          <p:cNvPr id="33" name="TextBox 32"/>
          <p:cNvSpPr txBox="1"/>
          <p:nvPr/>
        </p:nvSpPr>
        <p:spPr>
          <a:xfrm>
            <a:off x="3661423" y="5349189"/>
            <a:ext cx="3473515" cy="338554"/>
          </a:xfrm>
          <a:prstGeom prst="rect">
            <a:avLst/>
          </a:prstGeom>
          <a:noFill/>
        </p:spPr>
        <p:txBody>
          <a:bodyPr wrap="none" rtlCol="0">
            <a:spAutoFit/>
          </a:bodyPr>
          <a:lstStyle/>
          <a:p>
            <a:r>
              <a:rPr lang="en-US" sz="1600" dirty="0" err="1" smtClean="0"/>
              <a:t>athletePlaysSports</a:t>
            </a:r>
            <a:r>
              <a:rPr lang="en-US" sz="1600" dirty="0" smtClean="0"/>
              <a:t> -&gt; teamPlaysSports</a:t>
            </a:r>
            <a:r>
              <a:rPr lang="en-US" sz="1600" baseline="30000" dirty="0" smtClean="0"/>
              <a:t>-1</a:t>
            </a:r>
            <a:endParaRPr lang="en-US" sz="1600" dirty="0"/>
          </a:p>
        </p:txBody>
      </p:sp>
    </p:spTree>
    <p:extLst>
      <p:ext uri="{BB962C8B-B14F-4D97-AF65-F5344CB8AC3E}">
        <p14:creationId xmlns:p14="http://schemas.microsoft.com/office/powerpoint/2010/main" val="2115825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0" grpId="0"/>
      <p:bldP spid="12" grpId="0"/>
      <p:bldP spid="13" grpId="0"/>
      <p:bldP spid="14" grpId="0"/>
      <p:bldP spid="15" grpId="0"/>
      <p:bldP spid="16" grpId="0" animBg="1"/>
      <p:bldP spid="17" grpId="0"/>
      <p:bldP spid="20" grpId="0"/>
      <p:bldP spid="29" grpId="0"/>
      <p:bldP spid="30" grpId="0" animBg="1"/>
      <p:bldP spid="31" grpId="0"/>
      <p:bldP spid="32" grpId="0"/>
      <p:bldP spid="3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sp>
        <p:nvSpPr>
          <p:cNvPr id="3" name="Content Placeholder 2"/>
          <p:cNvSpPr>
            <a:spLocks noGrp="1"/>
          </p:cNvSpPr>
          <p:nvPr>
            <p:ph idx="1"/>
          </p:nvPr>
        </p:nvSpPr>
        <p:spPr/>
        <p:txBody>
          <a:bodyPr/>
          <a:lstStyle/>
          <a:p>
            <a:pPr>
              <a:buFont typeface="Wingdings" charset="2"/>
              <a:buChar char="Ø"/>
            </a:pPr>
            <a:r>
              <a:rPr lang="en-US" dirty="0" smtClean="0"/>
              <a:t> Conclusions</a:t>
            </a:r>
          </a:p>
          <a:p>
            <a:pPr lvl="1">
              <a:buFont typeface="Wingdings" charset="2"/>
              <a:buChar char="Ø"/>
            </a:pPr>
            <a:r>
              <a:rPr lang="en-US" dirty="0" smtClean="0"/>
              <a:t> Propose a RL framework for KG reasoning</a:t>
            </a:r>
          </a:p>
          <a:p>
            <a:pPr lvl="1">
              <a:buFont typeface="Wingdings" charset="2"/>
              <a:buChar char="Ø"/>
            </a:pPr>
            <a:r>
              <a:rPr lang="en-US" dirty="0"/>
              <a:t> </a:t>
            </a:r>
            <a:r>
              <a:rPr lang="en-US" dirty="0" smtClean="0"/>
              <a:t>Controllable paths finder (walker) in KG</a:t>
            </a:r>
          </a:p>
          <a:p>
            <a:pPr lvl="1">
              <a:buFont typeface="Wingdings" charset="2"/>
              <a:buChar char="Ø"/>
            </a:pPr>
            <a:r>
              <a:rPr lang="en-US" dirty="0"/>
              <a:t> </a:t>
            </a:r>
            <a:r>
              <a:rPr lang="en-US" dirty="0" smtClean="0"/>
              <a:t>Combine path-based and vector-based methods</a:t>
            </a:r>
          </a:p>
          <a:p>
            <a:pPr>
              <a:buFont typeface="Wingdings" charset="2"/>
              <a:buChar char="Ø"/>
            </a:pPr>
            <a:endParaRPr lang="en-US" dirty="0"/>
          </a:p>
          <a:p>
            <a:pPr>
              <a:buFont typeface="Wingdings" charset="2"/>
              <a:buChar char="Ø"/>
            </a:pPr>
            <a:r>
              <a:rPr lang="en-US" dirty="0" smtClean="0"/>
              <a:t> Future Directions</a:t>
            </a:r>
          </a:p>
          <a:p>
            <a:pPr lvl="1">
              <a:buFont typeface="Wingdings" charset="2"/>
              <a:buChar char="Ø"/>
            </a:pPr>
            <a:r>
              <a:rPr lang="en-US" dirty="0"/>
              <a:t> </a:t>
            </a:r>
            <a:r>
              <a:rPr lang="en-US" dirty="0" smtClean="0"/>
              <a:t>Adversarial Learning to give rewards</a:t>
            </a:r>
          </a:p>
          <a:p>
            <a:pPr lvl="1">
              <a:buFont typeface="Wingdings" charset="2"/>
              <a:buChar char="Ø"/>
            </a:pPr>
            <a:r>
              <a:rPr lang="en-US" dirty="0"/>
              <a:t> </a:t>
            </a:r>
            <a:r>
              <a:rPr lang="en-US" dirty="0" smtClean="0"/>
              <a:t>Joint reasoning with KG triples and Text</a:t>
            </a:r>
          </a:p>
          <a:p>
            <a:pPr>
              <a:buFont typeface="Wingdings" charset="2"/>
              <a:buChar char="Ø"/>
            </a:pPr>
            <a:endParaRPr lang="en-US" dirty="0"/>
          </a:p>
          <a:p>
            <a:pPr>
              <a:buFont typeface="Wingdings" charset="2"/>
              <a:buChar char="Ø"/>
            </a:pPr>
            <a:endParaRPr lang="en-US" dirty="0"/>
          </a:p>
        </p:txBody>
      </p:sp>
      <p:sp>
        <p:nvSpPr>
          <p:cNvPr id="4" name="Slide Number Placeholder 3"/>
          <p:cNvSpPr>
            <a:spLocks noGrp="1"/>
          </p:cNvSpPr>
          <p:nvPr>
            <p:ph type="sldNum" sz="quarter" idx="12"/>
          </p:nvPr>
        </p:nvSpPr>
        <p:spPr/>
        <p:txBody>
          <a:bodyPr/>
          <a:lstStyle/>
          <a:p>
            <a:fld id="{7065BB2C-E040-0B41-A79C-72407BBCFFEE}" type="slidenum">
              <a:rPr lang="en-US" smtClean="0"/>
              <a:t>25</a:t>
            </a:fld>
            <a:endParaRPr lang="en-US"/>
          </a:p>
        </p:txBody>
      </p:sp>
    </p:spTree>
    <p:extLst>
      <p:ext uri="{BB962C8B-B14F-4D97-AF65-F5344CB8AC3E}">
        <p14:creationId xmlns:p14="http://schemas.microsoft.com/office/powerpoint/2010/main" val="303657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296" y="34360"/>
            <a:ext cx="8515350" cy="1915772"/>
          </a:xfrm>
        </p:spPr>
        <p:txBody>
          <a:bodyPr>
            <a:normAutofit/>
          </a:bodyPr>
          <a:lstStyle/>
          <a:p>
            <a:r>
              <a:rPr lang="en-US" sz="4400" dirty="0" smtClean="0">
                <a:solidFill>
                  <a:schemeClr val="accent1"/>
                </a:solidFill>
              </a:rPr>
              <a:t>UCSB NLP Lab</a:t>
            </a:r>
            <a:endParaRPr lang="en-US" sz="4400" dirty="0">
              <a:solidFill>
                <a:schemeClr val="accent1"/>
              </a:solidFill>
            </a:endParaRPr>
          </a:p>
        </p:txBody>
      </p:sp>
      <p:sp>
        <p:nvSpPr>
          <p:cNvPr id="4" name="Slide Number Placeholder 3"/>
          <p:cNvSpPr>
            <a:spLocks noGrp="1"/>
          </p:cNvSpPr>
          <p:nvPr>
            <p:ph type="sldNum" sz="quarter" idx="12"/>
          </p:nvPr>
        </p:nvSpPr>
        <p:spPr/>
        <p:txBody>
          <a:bodyPr/>
          <a:lstStyle/>
          <a:p>
            <a:fld id="{7065BB2C-E040-0B41-A79C-72407BBCFFEE}" type="slidenum">
              <a:rPr lang="en-US" smtClean="0"/>
              <a:t>26</a:t>
            </a:fld>
            <a:endParaRPr lang="en-US"/>
          </a:p>
        </p:txBody>
      </p:sp>
      <p:pic>
        <p:nvPicPr>
          <p:cNvPr id="5" name="Picture 4"/>
          <p:cNvPicPr>
            <a:picLocks noChangeAspect="1"/>
          </p:cNvPicPr>
          <p:nvPr/>
        </p:nvPicPr>
        <p:blipFill rotWithShape="1">
          <a:blip r:embed="rId2"/>
          <a:srcRect t="59053"/>
          <a:stretch/>
        </p:blipFill>
        <p:spPr>
          <a:xfrm>
            <a:off x="2562957" y="1258235"/>
            <a:ext cx="4062925" cy="883456"/>
          </a:xfrm>
          <a:prstGeom prst="rect">
            <a:avLst/>
          </a:prstGeom>
        </p:spPr>
      </p:pic>
      <p:sp>
        <p:nvSpPr>
          <p:cNvPr id="6" name="TextBox 5"/>
          <p:cNvSpPr txBox="1"/>
          <p:nvPr/>
        </p:nvSpPr>
        <p:spPr>
          <a:xfrm>
            <a:off x="681402" y="2069984"/>
            <a:ext cx="7826033" cy="5016758"/>
          </a:xfrm>
          <a:prstGeom prst="rect">
            <a:avLst/>
          </a:prstGeom>
          <a:noFill/>
        </p:spPr>
        <p:txBody>
          <a:bodyPr wrap="square" rtlCol="0">
            <a:spAutoFit/>
          </a:bodyPr>
          <a:lstStyle/>
          <a:p>
            <a:r>
              <a:rPr lang="en-US" sz="3200" dirty="0" smtClean="0">
                <a:latin typeface="Gill Sans" charset="0"/>
                <a:ea typeface="Gill Sans" charset="0"/>
                <a:cs typeface="Gill Sans" charset="0"/>
              </a:rPr>
              <a:t>PI: William Wang</a:t>
            </a:r>
          </a:p>
          <a:p>
            <a:r>
              <a:rPr lang="en-US" sz="3200" dirty="0" smtClean="0">
                <a:latin typeface="Gill Sans" charset="0"/>
                <a:ea typeface="Gill Sans" charset="0"/>
                <a:cs typeface="Gill Sans" charset="0"/>
              </a:rPr>
              <a:t>Postdoc: </a:t>
            </a:r>
            <a:r>
              <a:rPr lang="en-US" sz="3200" dirty="0" err="1" smtClean="0">
                <a:latin typeface="Gill Sans" charset="0"/>
                <a:ea typeface="Gill Sans" charset="0"/>
                <a:cs typeface="Gill Sans" charset="0"/>
              </a:rPr>
              <a:t>Vivek</a:t>
            </a:r>
            <a:r>
              <a:rPr lang="en-US" sz="3200" dirty="0" smtClean="0">
                <a:latin typeface="Gill Sans" charset="0"/>
                <a:ea typeface="Gill Sans" charset="0"/>
                <a:cs typeface="Gill Sans" charset="0"/>
              </a:rPr>
              <a:t> Kulkarni. </a:t>
            </a:r>
          </a:p>
          <a:p>
            <a:r>
              <a:rPr lang="en-US" sz="3200" dirty="0" smtClean="0">
                <a:latin typeface="Gill Sans" charset="0"/>
                <a:ea typeface="Gill Sans" charset="0"/>
                <a:cs typeface="Gill Sans" charset="0"/>
              </a:rPr>
              <a:t>PhD students (Est. for Fall 2017): 10.</a:t>
            </a:r>
          </a:p>
          <a:p>
            <a:r>
              <a:rPr lang="en-US" sz="3200" dirty="0" smtClean="0">
                <a:latin typeface="Gill Sans" charset="0"/>
                <a:ea typeface="Gill Sans" charset="0"/>
                <a:cs typeface="Gill Sans" charset="0"/>
              </a:rPr>
              <a:t>Undergraduate/MS students: 5.</a:t>
            </a:r>
            <a:endParaRPr lang="en-US" sz="3200" dirty="0">
              <a:latin typeface="Gill Sans" charset="0"/>
              <a:ea typeface="Gill Sans" charset="0"/>
              <a:cs typeface="Gill Sans" charset="0"/>
            </a:endParaRPr>
          </a:p>
          <a:p>
            <a:r>
              <a:rPr lang="en-US" sz="3200" dirty="0" smtClean="0">
                <a:latin typeface="Gill Sans" charset="0"/>
                <a:ea typeface="Gill Sans" charset="0"/>
                <a:cs typeface="Gill Sans" charset="0"/>
              </a:rPr>
              <a:t>Many students have published at top venues:  ACL, EMNLP, AAAI, CVPR etc.</a:t>
            </a:r>
          </a:p>
          <a:p>
            <a:r>
              <a:rPr lang="en-US" sz="3200" dirty="0" smtClean="0">
                <a:latin typeface="Gill Sans" charset="0"/>
                <a:ea typeface="Gill Sans" charset="0"/>
                <a:cs typeface="Gill Sans" charset="0"/>
              </a:rPr>
              <a:t>Affiliated faculty: Dr. </a:t>
            </a:r>
            <a:r>
              <a:rPr lang="en-US" sz="3200" dirty="0" err="1" smtClean="0">
                <a:latin typeface="Gill Sans" charset="0"/>
                <a:ea typeface="Gill Sans" charset="0"/>
                <a:cs typeface="Gill Sans" charset="0"/>
              </a:rPr>
              <a:t>Xifeng</a:t>
            </a:r>
            <a:r>
              <a:rPr lang="en-US" sz="3200" dirty="0" smtClean="0">
                <a:latin typeface="Gill Sans" charset="0"/>
                <a:ea typeface="Gill Sans" charset="0"/>
                <a:cs typeface="Gill Sans" charset="0"/>
              </a:rPr>
              <a:t> Yan, with 20 students working on NLP/QA.</a:t>
            </a:r>
          </a:p>
          <a:p>
            <a:endParaRPr lang="en-US" sz="3200" dirty="0">
              <a:latin typeface="Gill Sans" charset="0"/>
              <a:ea typeface="Gill Sans" charset="0"/>
              <a:cs typeface="Gill Sans" charset="0"/>
            </a:endParaRPr>
          </a:p>
          <a:p>
            <a:endParaRPr lang="en-US" sz="3200" dirty="0" smtClean="0">
              <a:latin typeface="Gill Sans" charset="0"/>
              <a:ea typeface="Gill Sans" charset="0"/>
              <a:cs typeface="Gill Sans" charset="0"/>
            </a:endParaRPr>
          </a:p>
        </p:txBody>
      </p:sp>
    </p:spTree>
    <p:extLst>
      <p:ext uri="{BB962C8B-B14F-4D97-AF65-F5344CB8AC3E}">
        <p14:creationId xmlns:p14="http://schemas.microsoft.com/office/powerpoint/2010/main" val="5636984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296" y="34360"/>
            <a:ext cx="8515350" cy="1915772"/>
          </a:xfrm>
        </p:spPr>
        <p:txBody>
          <a:bodyPr>
            <a:normAutofit/>
          </a:bodyPr>
          <a:lstStyle/>
          <a:p>
            <a:r>
              <a:rPr lang="en-US" sz="4400" dirty="0" smtClean="0">
                <a:solidFill>
                  <a:schemeClr val="accent1"/>
                </a:solidFill>
              </a:rPr>
              <a:t>UCSB NLP Lab</a:t>
            </a:r>
            <a:endParaRPr lang="en-US" sz="4400" dirty="0">
              <a:solidFill>
                <a:schemeClr val="accent1"/>
              </a:solidFill>
            </a:endParaRPr>
          </a:p>
        </p:txBody>
      </p:sp>
      <p:sp>
        <p:nvSpPr>
          <p:cNvPr id="4" name="Slide Number Placeholder 3"/>
          <p:cNvSpPr>
            <a:spLocks noGrp="1"/>
          </p:cNvSpPr>
          <p:nvPr>
            <p:ph type="sldNum" sz="quarter" idx="12"/>
          </p:nvPr>
        </p:nvSpPr>
        <p:spPr/>
        <p:txBody>
          <a:bodyPr/>
          <a:lstStyle/>
          <a:p>
            <a:fld id="{7065BB2C-E040-0B41-A79C-72407BBCFFEE}" type="slidenum">
              <a:rPr lang="en-US" smtClean="0"/>
              <a:t>27</a:t>
            </a:fld>
            <a:endParaRPr lang="en-US"/>
          </a:p>
        </p:txBody>
      </p:sp>
      <p:pic>
        <p:nvPicPr>
          <p:cNvPr id="5" name="Picture 4"/>
          <p:cNvPicPr>
            <a:picLocks noChangeAspect="1"/>
          </p:cNvPicPr>
          <p:nvPr/>
        </p:nvPicPr>
        <p:blipFill rotWithShape="1">
          <a:blip r:embed="rId2"/>
          <a:srcRect t="59053"/>
          <a:stretch/>
        </p:blipFill>
        <p:spPr>
          <a:xfrm>
            <a:off x="2562957" y="1258235"/>
            <a:ext cx="4062925" cy="883456"/>
          </a:xfrm>
          <a:prstGeom prst="rect">
            <a:avLst/>
          </a:prstGeom>
        </p:spPr>
      </p:pic>
      <p:sp>
        <p:nvSpPr>
          <p:cNvPr id="3" name="Rectangle 2"/>
          <p:cNvSpPr/>
          <p:nvPr/>
        </p:nvSpPr>
        <p:spPr>
          <a:xfrm>
            <a:off x="616780" y="2010755"/>
            <a:ext cx="8245866" cy="3970318"/>
          </a:xfrm>
          <a:prstGeom prst="rect">
            <a:avLst/>
          </a:prstGeom>
        </p:spPr>
        <p:txBody>
          <a:bodyPr wrap="square">
            <a:spAutoFit/>
          </a:bodyPr>
          <a:lstStyle/>
          <a:p>
            <a:pPr>
              <a:buFont typeface="Arial" charset="0"/>
              <a:buChar char="•"/>
            </a:pPr>
            <a:r>
              <a:rPr lang="en-US" dirty="0">
                <a:solidFill>
                  <a:srgbClr val="333333"/>
                </a:solidFill>
                <a:latin typeface="Helvetica Neue" charset="0"/>
              </a:rPr>
              <a:t>Natural Language Processing</a:t>
            </a:r>
          </a:p>
          <a:p>
            <a:pPr marL="742950" lvl="1" indent="-285750">
              <a:buFont typeface="Arial" charset="0"/>
              <a:buChar char="•"/>
            </a:pPr>
            <a:r>
              <a:rPr lang="en-US" dirty="0">
                <a:solidFill>
                  <a:srgbClr val="333333"/>
                </a:solidFill>
                <a:latin typeface="Helvetica Neue" charset="0"/>
              </a:rPr>
              <a:t>Information </a:t>
            </a:r>
            <a:r>
              <a:rPr lang="en-US" dirty="0" smtClean="0">
                <a:solidFill>
                  <a:srgbClr val="333333"/>
                </a:solidFill>
                <a:latin typeface="Helvetica Neue" charset="0"/>
              </a:rPr>
              <a:t>Extraction: </a:t>
            </a:r>
            <a:r>
              <a:rPr lang="en-US" b="1" dirty="0" smtClean="0">
                <a:solidFill>
                  <a:srgbClr val="333333"/>
                </a:solidFill>
                <a:latin typeface="Helvetica Neue" charset="0"/>
              </a:rPr>
              <a:t>relation extraction, and distant supervision</a:t>
            </a:r>
            <a:r>
              <a:rPr lang="en-US" dirty="0" smtClean="0">
                <a:solidFill>
                  <a:srgbClr val="333333"/>
                </a:solidFill>
                <a:latin typeface="Helvetica Neue" charset="0"/>
              </a:rPr>
              <a:t>.</a:t>
            </a:r>
            <a:endParaRPr lang="en-US" dirty="0">
              <a:solidFill>
                <a:srgbClr val="333333"/>
              </a:solidFill>
              <a:latin typeface="Helvetica Neue" charset="0"/>
            </a:endParaRPr>
          </a:p>
          <a:p>
            <a:pPr marL="742950" lvl="1" indent="-285750">
              <a:buFont typeface="Arial" charset="0"/>
              <a:buChar char="•"/>
            </a:pPr>
            <a:r>
              <a:rPr lang="en-US" dirty="0">
                <a:solidFill>
                  <a:srgbClr val="333333"/>
                </a:solidFill>
                <a:latin typeface="Helvetica Neue" charset="0"/>
              </a:rPr>
              <a:t>Social </a:t>
            </a:r>
            <a:r>
              <a:rPr lang="en-US" dirty="0" smtClean="0">
                <a:solidFill>
                  <a:srgbClr val="333333"/>
                </a:solidFill>
                <a:latin typeface="Helvetica Neue" charset="0"/>
              </a:rPr>
              <a:t>Media: </a:t>
            </a:r>
            <a:r>
              <a:rPr lang="en-US" b="1" dirty="0" smtClean="0">
                <a:solidFill>
                  <a:srgbClr val="333333"/>
                </a:solidFill>
                <a:latin typeface="Helvetica Neue" charset="0"/>
              </a:rPr>
              <a:t>non-standard English expressions.</a:t>
            </a:r>
            <a:endParaRPr lang="en-US" b="1" dirty="0">
              <a:solidFill>
                <a:srgbClr val="333333"/>
              </a:solidFill>
              <a:latin typeface="Helvetica Neue" charset="0"/>
            </a:endParaRPr>
          </a:p>
          <a:p>
            <a:pPr marL="742950" lvl="1" indent="-285750">
              <a:buFont typeface="Arial" charset="0"/>
              <a:buChar char="•"/>
            </a:pPr>
            <a:r>
              <a:rPr lang="en-US" dirty="0">
                <a:solidFill>
                  <a:srgbClr val="333333"/>
                </a:solidFill>
                <a:latin typeface="Helvetica Neue" charset="0"/>
              </a:rPr>
              <a:t>Language &amp; </a:t>
            </a:r>
            <a:r>
              <a:rPr lang="en-US" dirty="0" smtClean="0">
                <a:solidFill>
                  <a:srgbClr val="333333"/>
                </a:solidFill>
                <a:latin typeface="Helvetica Neue" charset="0"/>
              </a:rPr>
              <a:t>Vision: </a:t>
            </a:r>
            <a:r>
              <a:rPr lang="en-US" b="1" dirty="0" smtClean="0">
                <a:solidFill>
                  <a:srgbClr val="333333"/>
                </a:solidFill>
                <a:latin typeface="Helvetica Neue" charset="0"/>
              </a:rPr>
              <a:t>action/relation detection, and video captioning</a:t>
            </a:r>
            <a:r>
              <a:rPr lang="en-US" dirty="0" smtClean="0">
                <a:solidFill>
                  <a:srgbClr val="333333"/>
                </a:solidFill>
                <a:latin typeface="Helvetica Neue" charset="0"/>
              </a:rPr>
              <a:t>.</a:t>
            </a:r>
            <a:endParaRPr lang="en-US" dirty="0">
              <a:solidFill>
                <a:srgbClr val="333333"/>
              </a:solidFill>
              <a:latin typeface="Helvetica Neue" charset="0"/>
            </a:endParaRPr>
          </a:p>
          <a:p>
            <a:pPr marL="742950" lvl="1" indent="-285750">
              <a:buFont typeface="Arial" charset="0"/>
              <a:buChar char="•"/>
            </a:pPr>
            <a:r>
              <a:rPr lang="en-US" dirty="0">
                <a:solidFill>
                  <a:srgbClr val="333333"/>
                </a:solidFill>
                <a:latin typeface="Helvetica Neue" charset="0"/>
              </a:rPr>
              <a:t>Spoken Language </a:t>
            </a:r>
            <a:r>
              <a:rPr lang="en-US" dirty="0" smtClean="0">
                <a:solidFill>
                  <a:srgbClr val="333333"/>
                </a:solidFill>
                <a:latin typeface="Helvetica Neue" charset="0"/>
              </a:rPr>
              <a:t>Processing: </a:t>
            </a:r>
            <a:r>
              <a:rPr lang="en-US" b="1" dirty="0" smtClean="0">
                <a:solidFill>
                  <a:srgbClr val="333333"/>
                </a:solidFill>
                <a:latin typeface="Helvetica Neue" charset="0"/>
              </a:rPr>
              <a:t>task-oriented neural dialogue systems</a:t>
            </a:r>
            <a:r>
              <a:rPr lang="en-US" dirty="0" smtClean="0">
                <a:solidFill>
                  <a:srgbClr val="333333"/>
                </a:solidFill>
                <a:latin typeface="Helvetica Neue" charset="0"/>
              </a:rPr>
              <a:t>.</a:t>
            </a:r>
            <a:endParaRPr lang="en-US" dirty="0">
              <a:solidFill>
                <a:srgbClr val="333333"/>
              </a:solidFill>
              <a:latin typeface="Helvetica Neue" charset="0"/>
            </a:endParaRPr>
          </a:p>
          <a:p>
            <a:pPr>
              <a:buFont typeface="Arial" charset="0"/>
              <a:buChar char="•"/>
            </a:pPr>
            <a:r>
              <a:rPr lang="en-US" dirty="0">
                <a:solidFill>
                  <a:srgbClr val="333333"/>
                </a:solidFill>
                <a:latin typeface="Helvetica Neue" charset="0"/>
              </a:rPr>
              <a:t>Machine Learning</a:t>
            </a:r>
          </a:p>
          <a:p>
            <a:pPr marL="742950" lvl="1" indent="-285750">
              <a:buFont typeface="Arial" charset="0"/>
              <a:buChar char="•"/>
            </a:pPr>
            <a:r>
              <a:rPr lang="en-US" dirty="0">
                <a:solidFill>
                  <a:srgbClr val="333333"/>
                </a:solidFill>
                <a:latin typeface="Helvetica Neue" charset="0"/>
              </a:rPr>
              <a:t>Statistical Relational </a:t>
            </a:r>
            <a:r>
              <a:rPr lang="en-US" dirty="0" smtClean="0">
                <a:solidFill>
                  <a:srgbClr val="333333"/>
                </a:solidFill>
                <a:latin typeface="Helvetica Neue" charset="0"/>
              </a:rPr>
              <a:t>Learning: </a:t>
            </a:r>
            <a:r>
              <a:rPr lang="en-US" b="1" dirty="0" smtClean="0">
                <a:solidFill>
                  <a:srgbClr val="333333"/>
                </a:solidFill>
                <a:latin typeface="Helvetica Neue" charset="0"/>
              </a:rPr>
              <a:t>neural symbolic reasoning.</a:t>
            </a:r>
            <a:endParaRPr lang="en-US" b="1" dirty="0">
              <a:solidFill>
                <a:srgbClr val="333333"/>
              </a:solidFill>
              <a:latin typeface="Helvetica Neue" charset="0"/>
            </a:endParaRPr>
          </a:p>
          <a:p>
            <a:pPr marL="742950" lvl="1" indent="-285750">
              <a:buFont typeface="Arial" charset="0"/>
              <a:buChar char="•"/>
            </a:pPr>
            <a:r>
              <a:rPr lang="en-US" dirty="0">
                <a:solidFill>
                  <a:srgbClr val="333333"/>
                </a:solidFill>
                <a:latin typeface="Helvetica Neue" charset="0"/>
              </a:rPr>
              <a:t>Deep </a:t>
            </a:r>
            <a:r>
              <a:rPr lang="en-US" dirty="0" smtClean="0">
                <a:solidFill>
                  <a:srgbClr val="333333"/>
                </a:solidFill>
                <a:latin typeface="Helvetica Neue" charset="0"/>
              </a:rPr>
              <a:t>Learning: </a:t>
            </a:r>
            <a:r>
              <a:rPr lang="en-US" b="1" dirty="0" smtClean="0">
                <a:solidFill>
                  <a:srgbClr val="333333"/>
                </a:solidFill>
                <a:latin typeface="Helvetica Neue" charset="0"/>
              </a:rPr>
              <a:t>sequence-to-sequence models.</a:t>
            </a:r>
            <a:endParaRPr lang="en-US" b="1" dirty="0">
              <a:solidFill>
                <a:srgbClr val="333333"/>
              </a:solidFill>
              <a:latin typeface="Helvetica Neue" charset="0"/>
            </a:endParaRPr>
          </a:p>
          <a:p>
            <a:pPr marL="742950" lvl="1" indent="-285750">
              <a:buFont typeface="Arial" charset="0"/>
              <a:buChar char="•"/>
            </a:pPr>
            <a:r>
              <a:rPr lang="en-US" dirty="0">
                <a:solidFill>
                  <a:srgbClr val="333333"/>
                </a:solidFill>
                <a:latin typeface="Helvetica Neue" charset="0"/>
              </a:rPr>
              <a:t>Structure </a:t>
            </a:r>
            <a:r>
              <a:rPr lang="en-US" dirty="0" smtClean="0">
                <a:solidFill>
                  <a:srgbClr val="333333"/>
                </a:solidFill>
                <a:latin typeface="Helvetica Neue" charset="0"/>
              </a:rPr>
              <a:t>Learning: </a:t>
            </a:r>
            <a:r>
              <a:rPr lang="en-US" b="1" dirty="0" smtClean="0">
                <a:solidFill>
                  <a:srgbClr val="333333"/>
                </a:solidFill>
                <a:latin typeface="Helvetica Neue" charset="0"/>
              </a:rPr>
              <a:t>learning the structures for neural models.</a:t>
            </a:r>
            <a:endParaRPr lang="en-US" b="1" dirty="0">
              <a:solidFill>
                <a:srgbClr val="333333"/>
              </a:solidFill>
              <a:latin typeface="Helvetica Neue" charset="0"/>
            </a:endParaRPr>
          </a:p>
          <a:p>
            <a:pPr marL="742950" lvl="1" indent="-285750">
              <a:buFont typeface="Arial" charset="0"/>
              <a:buChar char="•"/>
            </a:pPr>
            <a:r>
              <a:rPr lang="en-US" dirty="0">
                <a:solidFill>
                  <a:srgbClr val="333333"/>
                </a:solidFill>
                <a:latin typeface="Helvetica Neue" charset="0"/>
              </a:rPr>
              <a:t>Reinforcement </a:t>
            </a:r>
            <a:r>
              <a:rPr lang="en-US" dirty="0" smtClean="0">
                <a:solidFill>
                  <a:srgbClr val="333333"/>
                </a:solidFill>
                <a:latin typeface="Helvetica Neue" charset="0"/>
              </a:rPr>
              <a:t>Learning: </a:t>
            </a:r>
            <a:r>
              <a:rPr lang="en-US" b="1" dirty="0" smtClean="0">
                <a:solidFill>
                  <a:srgbClr val="333333"/>
                </a:solidFill>
                <a:latin typeface="Helvetica Neue" charset="0"/>
              </a:rPr>
              <a:t>efficient and effective methods for NLP.</a:t>
            </a:r>
            <a:endParaRPr lang="en-US" b="1" dirty="0">
              <a:solidFill>
                <a:srgbClr val="333333"/>
              </a:solidFill>
              <a:latin typeface="Helvetica Neue" charset="0"/>
            </a:endParaRPr>
          </a:p>
          <a:p>
            <a:pPr>
              <a:buFont typeface="Arial" charset="0"/>
              <a:buChar char="•"/>
            </a:pPr>
            <a:r>
              <a:rPr lang="en-US" dirty="0">
                <a:solidFill>
                  <a:srgbClr val="333333"/>
                </a:solidFill>
                <a:latin typeface="Helvetica Neue" charset="0"/>
              </a:rPr>
              <a:t>Artificial Intelligence</a:t>
            </a:r>
          </a:p>
          <a:p>
            <a:pPr marL="742950" lvl="1" indent="-285750">
              <a:buFont typeface="Arial" charset="0"/>
              <a:buChar char="•"/>
            </a:pPr>
            <a:r>
              <a:rPr lang="en-US" dirty="0">
                <a:solidFill>
                  <a:srgbClr val="333333"/>
                </a:solidFill>
                <a:latin typeface="Helvetica Neue" charset="0"/>
              </a:rPr>
              <a:t>Knowledge Representation &amp; </a:t>
            </a:r>
            <a:r>
              <a:rPr lang="en-US" dirty="0" smtClean="0">
                <a:solidFill>
                  <a:srgbClr val="333333"/>
                </a:solidFill>
                <a:latin typeface="Helvetica Neue" charset="0"/>
              </a:rPr>
              <a:t>Reasoning: </a:t>
            </a:r>
            <a:r>
              <a:rPr lang="en-US" b="1" dirty="0" smtClean="0">
                <a:solidFill>
                  <a:srgbClr val="333333"/>
                </a:solidFill>
                <a:latin typeface="Helvetica Neue" charset="0"/>
              </a:rPr>
              <a:t>beyond Freebase/</a:t>
            </a:r>
            <a:r>
              <a:rPr lang="en-US" b="1" dirty="0" err="1" smtClean="0">
                <a:solidFill>
                  <a:srgbClr val="333333"/>
                </a:solidFill>
                <a:latin typeface="Helvetica Neue" charset="0"/>
              </a:rPr>
              <a:t>OpenIE</a:t>
            </a:r>
            <a:r>
              <a:rPr lang="en-US" b="1" dirty="0" smtClean="0">
                <a:solidFill>
                  <a:srgbClr val="333333"/>
                </a:solidFill>
                <a:latin typeface="Helvetica Neue" charset="0"/>
              </a:rPr>
              <a:t>.</a:t>
            </a:r>
            <a:endParaRPr lang="en-US" b="1" dirty="0">
              <a:solidFill>
                <a:srgbClr val="333333"/>
              </a:solidFill>
              <a:latin typeface="Helvetica Neue" charset="0"/>
            </a:endParaRPr>
          </a:p>
          <a:p>
            <a:pPr marL="742950" lvl="1" indent="-285750">
              <a:buFont typeface="Arial" charset="0"/>
              <a:buChar char="•"/>
            </a:pPr>
            <a:r>
              <a:rPr lang="en-US" dirty="0">
                <a:solidFill>
                  <a:srgbClr val="333333"/>
                </a:solidFill>
                <a:latin typeface="Helvetica Neue" charset="0"/>
              </a:rPr>
              <a:t>Knowledge </a:t>
            </a:r>
            <a:r>
              <a:rPr lang="en-US" dirty="0" smtClean="0">
                <a:solidFill>
                  <a:srgbClr val="333333"/>
                </a:solidFill>
                <a:latin typeface="Helvetica Neue" charset="0"/>
              </a:rPr>
              <a:t>Graphs: </a:t>
            </a:r>
            <a:r>
              <a:rPr lang="en-US" b="1" dirty="0" smtClean="0">
                <a:solidFill>
                  <a:srgbClr val="333333"/>
                </a:solidFill>
                <a:latin typeface="Helvetica Neue" charset="0"/>
              </a:rPr>
              <a:t>construction, completion, and reasoning.</a:t>
            </a:r>
            <a:endParaRPr lang="en-US" b="1" i="0" dirty="0">
              <a:solidFill>
                <a:srgbClr val="333333"/>
              </a:solidFill>
              <a:effectLst/>
              <a:latin typeface="Helvetica Neue" charset="0"/>
            </a:endParaRPr>
          </a:p>
        </p:txBody>
      </p:sp>
    </p:spTree>
    <p:extLst>
      <p:ext uri="{BB962C8B-B14F-4D97-AF65-F5344CB8AC3E}">
        <p14:creationId xmlns:p14="http://schemas.microsoft.com/office/powerpoint/2010/main" val="301882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Ongoing Work: Structured Reasoning in Videos</a:t>
            </a:r>
            <a:endParaRPr lang="en-US" sz="3200" dirty="0"/>
          </a:p>
        </p:txBody>
      </p:sp>
      <p:sp>
        <p:nvSpPr>
          <p:cNvPr id="3" name="Content Placeholder 2"/>
          <p:cNvSpPr>
            <a:spLocks noGrp="1"/>
          </p:cNvSpPr>
          <p:nvPr>
            <p:ph idx="1"/>
          </p:nvPr>
        </p:nvSpPr>
        <p:spPr>
          <a:xfrm>
            <a:off x="628650" y="1417660"/>
            <a:ext cx="7886700" cy="4351338"/>
          </a:xfrm>
        </p:spPr>
        <p:txBody>
          <a:bodyPr/>
          <a:lstStyle/>
          <a:p>
            <a:r>
              <a:rPr lang="en-US" dirty="0" smtClean="0"/>
              <a:t>Video understanding can be seen as one of the hardest task in CV and is obtaining more and more attention these days.</a:t>
            </a:r>
          </a:p>
          <a:p>
            <a:pPr lvl="1"/>
            <a:r>
              <a:rPr lang="en-US" dirty="0" smtClean="0"/>
              <a:t>Activity recognition, activity detection and video captioning etc.</a:t>
            </a:r>
          </a:p>
          <a:p>
            <a:r>
              <a:rPr lang="en-US" dirty="0" smtClean="0"/>
              <a:t>Activities/actions in videos are more than just movements and trajectories, </a:t>
            </a:r>
            <a:r>
              <a:rPr lang="en-US" i="1" dirty="0" smtClean="0"/>
              <a:t>e.g.</a:t>
            </a:r>
            <a:r>
              <a:rPr lang="en-US" dirty="0" smtClean="0"/>
              <a:t> we cook to eat and we hold a cup to drink from it.</a:t>
            </a:r>
          </a:p>
          <a:p>
            <a:pPr lvl="1"/>
            <a:r>
              <a:rPr lang="en-US" dirty="0" smtClean="0"/>
              <a:t>Go beyond appearance modeling </a:t>
            </a:r>
          </a:p>
          <a:p>
            <a:pPr lvl="1"/>
            <a:r>
              <a:rPr lang="en-US" dirty="0" smtClean="0"/>
              <a:t>Reason about the activity sequences </a:t>
            </a:r>
          </a:p>
          <a:p>
            <a:pPr lvl="1"/>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02" y="1417660"/>
            <a:ext cx="8823995" cy="4110943"/>
          </a:xfrm>
          <a:prstGeom prst="rect">
            <a:avLst/>
          </a:prstGeom>
        </p:spPr>
      </p:pic>
    </p:spTree>
    <p:extLst>
      <p:ext uri="{BB962C8B-B14F-4D97-AF65-F5344CB8AC3E}">
        <p14:creationId xmlns:p14="http://schemas.microsoft.com/office/powerpoint/2010/main" val="1414076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 Definition</a:t>
            </a:r>
            <a:endParaRPr lang="en-US" dirty="0"/>
          </a:p>
        </p:txBody>
      </p:sp>
      <p:sp>
        <p:nvSpPr>
          <p:cNvPr id="3" name="Content Placeholder 2"/>
          <p:cNvSpPr>
            <a:spLocks noGrp="1"/>
          </p:cNvSpPr>
          <p:nvPr>
            <p:ph idx="1"/>
          </p:nvPr>
        </p:nvSpPr>
        <p:spPr/>
        <p:txBody>
          <a:bodyPr>
            <a:normAutofit/>
          </a:bodyPr>
          <a:lstStyle/>
          <a:p>
            <a:r>
              <a:rPr lang="en-US" dirty="0" smtClean="0"/>
              <a:t>Activity recognition:</a:t>
            </a:r>
          </a:p>
          <a:p>
            <a:pPr lvl="1"/>
            <a:r>
              <a:rPr lang="en-US" sz="2000" dirty="0" smtClean="0">
                <a:effectLst/>
              </a:rPr>
              <a:t>given a video, verify whether it contains one or several of the 157 activity categories. </a:t>
            </a:r>
          </a:p>
          <a:p>
            <a:pPr lvl="1"/>
            <a:r>
              <a:rPr lang="en-US" sz="2000" dirty="0" smtClean="0">
                <a:effectLst/>
              </a:rPr>
              <a:t>input: video (frame sequence)</a:t>
            </a:r>
          </a:p>
          <a:p>
            <a:pPr lvl="1"/>
            <a:r>
              <a:rPr lang="en-US" sz="2000" dirty="0" smtClean="0">
                <a:effectLst/>
              </a:rPr>
              <a:t>output: the probabilities of all activity classes for the whole video</a:t>
            </a:r>
            <a:endParaRPr lang="en-US" sz="2000" dirty="0"/>
          </a:p>
          <a:p>
            <a:pPr lvl="1"/>
            <a:endParaRPr lang="en-US" dirty="0" smtClean="0"/>
          </a:p>
          <a:p>
            <a:r>
              <a:rPr lang="en-US" dirty="0" smtClean="0"/>
              <a:t>Activity detection:</a:t>
            </a:r>
          </a:p>
          <a:p>
            <a:pPr lvl="1"/>
            <a:r>
              <a:rPr lang="en-US" sz="2000" dirty="0" smtClean="0">
                <a:effectLst/>
              </a:rPr>
              <a:t>given a video, detect the activities and localize the start and the end temporally. </a:t>
            </a:r>
          </a:p>
          <a:p>
            <a:pPr lvl="1"/>
            <a:r>
              <a:rPr lang="en-US" sz="2000" dirty="0" smtClean="0">
                <a:effectLst/>
              </a:rPr>
              <a:t>input: video </a:t>
            </a:r>
          </a:p>
          <a:p>
            <a:pPr lvl="1"/>
            <a:r>
              <a:rPr lang="en-US" sz="2000" dirty="0"/>
              <a:t>o</a:t>
            </a:r>
            <a:r>
              <a:rPr lang="en-US" sz="2000" dirty="0" smtClean="0">
                <a:effectLst/>
              </a:rPr>
              <a:t>utput: the probabilities of all activity classes for every frame</a:t>
            </a:r>
            <a:endParaRPr lang="en-US" dirty="0" smtClean="0"/>
          </a:p>
        </p:txBody>
      </p:sp>
    </p:spTree>
    <p:extLst>
      <p:ext uri="{BB962C8B-B14F-4D97-AF65-F5344CB8AC3E}">
        <p14:creationId xmlns:p14="http://schemas.microsoft.com/office/powerpoint/2010/main" val="10123397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Knowledge Graphs</a:t>
            </a:r>
          </a:p>
        </p:txBody>
      </p:sp>
      <p:sp>
        <p:nvSpPr>
          <p:cNvPr id="4" name="Slide Number Placeholder 3"/>
          <p:cNvSpPr>
            <a:spLocks noGrp="1"/>
          </p:cNvSpPr>
          <p:nvPr>
            <p:ph type="sldNum" sz="quarter" idx="12"/>
          </p:nvPr>
        </p:nvSpPr>
        <p:spPr/>
        <p:txBody>
          <a:bodyPr/>
          <a:lstStyle/>
          <a:p>
            <a:fld id="{7065BB2C-E040-0B41-A79C-72407BBCFFEE}" type="slidenum">
              <a:rPr lang="en-US" smtClean="0"/>
              <a:t>3</a:t>
            </a:fld>
            <a:endParaRPr lang="en-US"/>
          </a:p>
        </p:txBody>
      </p:sp>
      <p:sp>
        <p:nvSpPr>
          <p:cNvPr id="125" name="Oval 124"/>
          <p:cNvSpPr/>
          <p:nvPr/>
        </p:nvSpPr>
        <p:spPr>
          <a:xfrm>
            <a:off x="4164776" y="4611649"/>
            <a:ext cx="1268922" cy="414537"/>
          </a:xfrm>
          <a:prstGeom prst="ellipse">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Band of Brothers</a:t>
            </a:r>
          </a:p>
        </p:txBody>
      </p:sp>
      <p:sp>
        <p:nvSpPr>
          <p:cNvPr id="127" name="Oval 126"/>
          <p:cNvSpPr/>
          <p:nvPr/>
        </p:nvSpPr>
        <p:spPr>
          <a:xfrm>
            <a:off x="5426928" y="5445098"/>
            <a:ext cx="1213052" cy="397001"/>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a:t>Mini-Series</a:t>
            </a:r>
            <a:endParaRPr lang="en-US" sz="1400" dirty="0"/>
          </a:p>
        </p:txBody>
      </p:sp>
      <p:sp>
        <p:nvSpPr>
          <p:cNvPr id="128" name="Oval 127"/>
          <p:cNvSpPr/>
          <p:nvPr/>
        </p:nvSpPr>
        <p:spPr>
          <a:xfrm>
            <a:off x="3245045" y="5441802"/>
            <a:ext cx="1037421" cy="351075"/>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a:t>HBO</a:t>
            </a:r>
            <a:endParaRPr lang="en-US" sz="1400" dirty="0"/>
          </a:p>
        </p:txBody>
      </p:sp>
      <p:sp>
        <p:nvSpPr>
          <p:cNvPr id="129" name="TextBox 128"/>
          <p:cNvSpPr txBox="1"/>
          <p:nvPr/>
        </p:nvSpPr>
        <p:spPr>
          <a:xfrm>
            <a:off x="2524253" y="5018112"/>
            <a:ext cx="1513112" cy="307777"/>
          </a:xfrm>
          <a:prstGeom prst="rect">
            <a:avLst/>
          </a:prstGeom>
          <a:noFill/>
        </p:spPr>
        <p:txBody>
          <a:bodyPr wrap="square" rtlCol="0">
            <a:spAutoFit/>
          </a:bodyPr>
          <a:lstStyle/>
          <a:p>
            <a:r>
              <a:rPr lang="en-US" sz="1400" dirty="0" err="1"/>
              <a:t>tvProgramCreator</a:t>
            </a:r>
            <a:endParaRPr lang="en-US" sz="1400" dirty="0"/>
          </a:p>
        </p:txBody>
      </p:sp>
      <p:sp>
        <p:nvSpPr>
          <p:cNvPr id="131" name="TextBox 130"/>
          <p:cNvSpPr txBox="1"/>
          <p:nvPr/>
        </p:nvSpPr>
        <p:spPr>
          <a:xfrm>
            <a:off x="5711059" y="4986330"/>
            <a:ext cx="1395767" cy="307777"/>
          </a:xfrm>
          <a:prstGeom prst="rect">
            <a:avLst/>
          </a:prstGeom>
          <a:noFill/>
        </p:spPr>
        <p:txBody>
          <a:bodyPr wrap="none" rtlCol="0">
            <a:spAutoFit/>
          </a:bodyPr>
          <a:lstStyle/>
          <a:p>
            <a:r>
              <a:rPr lang="en-US" sz="1400" dirty="0" err="1"/>
              <a:t>tvProgramGenre</a:t>
            </a:r>
            <a:endParaRPr lang="en-US" sz="1400" dirty="0"/>
          </a:p>
        </p:txBody>
      </p:sp>
      <p:sp>
        <p:nvSpPr>
          <p:cNvPr id="132" name="Oval 131"/>
          <p:cNvSpPr/>
          <p:nvPr/>
        </p:nvSpPr>
        <p:spPr>
          <a:xfrm>
            <a:off x="1657992" y="4543888"/>
            <a:ext cx="1352808" cy="52217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Graham Yost</a:t>
            </a:r>
          </a:p>
        </p:txBody>
      </p:sp>
      <p:sp>
        <p:nvSpPr>
          <p:cNvPr id="134" name="TextBox 133"/>
          <p:cNvSpPr txBox="1"/>
          <p:nvPr/>
        </p:nvSpPr>
        <p:spPr>
          <a:xfrm>
            <a:off x="3196744" y="4526972"/>
            <a:ext cx="896912" cy="307777"/>
          </a:xfrm>
          <a:prstGeom prst="rect">
            <a:avLst/>
          </a:prstGeom>
          <a:noFill/>
        </p:spPr>
        <p:txBody>
          <a:bodyPr wrap="none" rtlCol="0">
            <a:spAutoFit/>
          </a:bodyPr>
          <a:lstStyle/>
          <a:p>
            <a:r>
              <a:rPr lang="en-US" sz="1400" dirty="0" err="1"/>
              <a:t>writtenBy</a:t>
            </a:r>
            <a:endParaRPr lang="en-US" sz="1400" dirty="0"/>
          </a:p>
        </p:txBody>
      </p:sp>
      <p:sp>
        <p:nvSpPr>
          <p:cNvPr id="136" name="TextBox 135"/>
          <p:cNvSpPr txBox="1"/>
          <p:nvPr/>
        </p:nvSpPr>
        <p:spPr>
          <a:xfrm>
            <a:off x="5690995" y="4541500"/>
            <a:ext cx="609462" cy="307777"/>
          </a:xfrm>
          <a:prstGeom prst="rect">
            <a:avLst/>
          </a:prstGeom>
          <a:noFill/>
        </p:spPr>
        <p:txBody>
          <a:bodyPr wrap="none" rtlCol="0">
            <a:spAutoFit/>
          </a:bodyPr>
          <a:lstStyle/>
          <a:p>
            <a:r>
              <a:rPr lang="en-US" sz="1400"/>
              <a:t>music</a:t>
            </a:r>
          </a:p>
        </p:txBody>
      </p:sp>
      <p:sp>
        <p:nvSpPr>
          <p:cNvPr id="137" name="Oval 136"/>
          <p:cNvSpPr/>
          <p:nvPr/>
        </p:nvSpPr>
        <p:spPr>
          <a:xfrm>
            <a:off x="2043927" y="3520868"/>
            <a:ext cx="1572937" cy="48517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United States</a:t>
            </a:r>
          </a:p>
        </p:txBody>
      </p:sp>
      <p:sp>
        <p:nvSpPr>
          <p:cNvPr id="139" name="TextBox 138"/>
          <p:cNvSpPr txBox="1"/>
          <p:nvPr/>
        </p:nvSpPr>
        <p:spPr>
          <a:xfrm>
            <a:off x="2177906" y="4079516"/>
            <a:ext cx="1363771" cy="307777"/>
          </a:xfrm>
          <a:prstGeom prst="rect">
            <a:avLst/>
          </a:prstGeom>
          <a:noFill/>
        </p:spPr>
        <p:txBody>
          <a:bodyPr wrap="none" rtlCol="0">
            <a:spAutoFit/>
          </a:bodyPr>
          <a:lstStyle/>
          <a:p>
            <a:r>
              <a:rPr lang="en-US" sz="1400" dirty="0" err="1"/>
              <a:t>countryOfOrigin</a:t>
            </a:r>
            <a:endParaRPr lang="en-US" sz="1400" dirty="0"/>
          </a:p>
        </p:txBody>
      </p:sp>
      <p:sp>
        <p:nvSpPr>
          <p:cNvPr id="140" name="Oval 139"/>
          <p:cNvSpPr/>
          <p:nvPr/>
        </p:nvSpPr>
        <p:spPr>
          <a:xfrm>
            <a:off x="4332671" y="3314367"/>
            <a:ext cx="1551131" cy="46605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Neal McDonough</a:t>
            </a:r>
          </a:p>
        </p:txBody>
      </p:sp>
      <p:sp>
        <p:nvSpPr>
          <p:cNvPr id="142" name="TextBox 141"/>
          <p:cNvSpPr txBox="1"/>
          <p:nvPr/>
        </p:nvSpPr>
        <p:spPr>
          <a:xfrm rot="20656365">
            <a:off x="3489036" y="3322947"/>
            <a:ext cx="1062535" cy="307777"/>
          </a:xfrm>
          <a:prstGeom prst="rect">
            <a:avLst/>
          </a:prstGeom>
          <a:noFill/>
        </p:spPr>
        <p:txBody>
          <a:bodyPr wrap="none" rtlCol="0">
            <a:spAutoFit/>
          </a:bodyPr>
          <a:lstStyle/>
          <a:p>
            <a:r>
              <a:rPr lang="en-US" sz="1400" dirty="0"/>
              <a:t>nationality</a:t>
            </a:r>
            <a:r>
              <a:rPr lang="en-US" sz="1400" baseline="30000" dirty="0"/>
              <a:t>-1</a:t>
            </a:r>
            <a:endParaRPr lang="en-US" sz="1400" dirty="0"/>
          </a:p>
        </p:txBody>
      </p:sp>
      <p:sp>
        <p:nvSpPr>
          <p:cNvPr id="143" name="Oval 142"/>
          <p:cNvSpPr/>
          <p:nvPr/>
        </p:nvSpPr>
        <p:spPr>
          <a:xfrm>
            <a:off x="4121608" y="1874120"/>
            <a:ext cx="1151015" cy="386169"/>
          </a:xfrm>
          <a:prstGeom prst="ellipse">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English</a:t>
            </a:r>
          </a:p>
        </p:txBody>
      </p:sp>
      <p:sp>
        <p:nvSpPr>
          <p:cNvPr id="146" name="Oval 145"/>
          <p:cNvSpPr/>
          <p:nvPr/>
        </p:nvSpPr>
        <p:spPr>
          <a:xfrm>
            <a:off x="6035163" y="3469999"/>
            <a:ext cx="1066830" cy="388904"/>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Tom Hanks</a:t>
            </a:r>
          </a:p>
        </p:txBody>
      </p:sp>
      <p:sp>
        <p:nvSpPr>
          <p:cNvPr id="148" name="TextBox 147"/>
          <p:cNvSpPr txBox="1"/>
          <p:nvPr/>
        </p:nvSpPr>
        <p:spPr>
          <a:xfrm>
            <a:off x="5801256" y="4104380"/>
            <a:ext cx="1572931" cy="307777"/>
          </a:xfrm>
          <a:prstGeom prst="rect">
            <a:avLst/>
          </a:prstGeom>
          <a:noFill/>
        </p:spPr>
        <p:txBody>
          <a:bodyPr wrap="none" rtlCol="0">
            <a:spAutoFit/>
          </a:bodyPr>
          <a:lstStyle/>
          <a:p>
            <a:r>
              <a:rPr lang="en-US" sz="1400" dirty="0" err="1"/>
              <a:t>awardWorkWinner</a:t>
            </a:r>
            <a:endParaRPr lang="en-US" sz="1400" dirty="0"/>
          </a:p>
        </p:txBody>
      </p:sp>
      <p:sp>
        <p:nvSpPr>
          <p:cNvPr id="150" name="TextBox 149"/>
          <p:cNvSpPr txBox="1"/>
          <p:nvPr/>
        </p:nvSpPr>
        <p:spPr>
          <a:xfrm>
            <a:off x="4033433" y="4054159"/>
            <a:ext cx="870559" cy="307777"/>
          </a:xfrm>
          <a:prstGeom prst="rect">
            <a:avLst/>
          </a:prstGeom>
          <a:noFill/>
        </p:spPr>
        <p:txBody>
          <a:bodyPr wrap="none" rtlCol="0">
            <a:spAutoFit/>
          </a:bodyPr>
          <a:lstStyle/>
          <a:p>
            <a:r>
              <a:rPr lang="en-US" sz="1400" dirty="0" err="1"/>
              <a:t>castActor</a:t>
            </a:r>
            <a:endParaRPr lang="en-US" sz="1400" dirty="0"/>
          </a:p>
        </p:txBody>
      </p:sp>
      <p:sp>
        <p:nvSpPr>
          <p:cNvPr id="151" name="TextBox 150"/>
          <p:cNvSpPr txBox="1"/>
          <p:nvPr/>
        </p:nvSpPr>
        <p:spPr>
          <a:xfrm>
            <a:off x="4697115" y="5106786"/>
            <a:ext cx="713472" cy="369332"/>
          </a:xfrm>
          <a:prstGeom prst="rect">
            <a:avLst/>
          </a:prstGeom>
          <a:noFill/>
        </p:spPr>
        <p:txBody>
          <a:bodyPr wrap="square" rtlCol="0">
            <a:spAutoFit/>
          </a:bodyPr>
          <a:lstStyle/>
          <a:p>
            <a:r>
              <a:rPr lang="en-US" b="1" dirty="0"/>
              <a:t>...</a:t>
            </a:r>
          </a:p>
        </p:txBody>
      </p:sp>
      <p:sp>
        <p:nvSpPr>
          <p:cNvPr id="153" name="TextBox 152"/>
          <p:cNvSpPr txBox="1"/>
          <p:nvPr/>
        </p:nvSpPr>
        <p:spPr>
          <a:xfrm>
            <a:off x="6840898" y="3137086"/>
            <a:ext cx="945323" cy="307777"/>
          </a:xfrm>
          <a:prstGeom prst="rect">
            <a:avLst/>
          </a:prstGeom>
          <a:noFill/>
        </p:spPr>
        <p:txBody>
          <a:bodyPr wrap="none" rtlCol="0">
            <a:spAutoFit/>
          </a:bodyPr>
          <a:lstStyle/>
          <a:p>
            <a:r>
              <a:rPr lang="en-US" sz="1400" dirty="0"/>
              <a:t>profession</a:t>
            </a:r>
          </a:p>
        </p:txBody>
      </p:sp>
      <p:sp>
        <p:nvSpPr>
          <p:cNvPr id="155" name="TextBox 154"/>
          <p:cNvSpPr txBox="1"/>
          <p:nvPr/>
        </p:nvSpPr>
        <p:spPr>
          <a:xfrm rot="3049139">
            <a:off x="5215009" y="2675681"/>
            <a:ext cx="1454565" cy="307777"/>
          </a:xfrm>
          <a:prstGeom prst="rect">
            <a:avLst/>
          </a:prstGeom>
          <a:noFill/>
        </p:spPr>
        <p:txBody>
          <a:bodyPr wrap="none" rtlCol="0">
            <a:spAutoFit/>
          </a:bodyPr>
          <a:lstStyle/>
          <a:p>
            <a:r>
              <a:rPr lang="en-US" sz="1400" dirty="0" err="1"/>
              <a:t>personLanguages</a:t>
            </a:r>
            <a:endParaRPr lang="en-US" sz="1400" dirty="0"/>
          </a:p>
        </p:txBody>
      </p:sp>
      <p:sp>
        <p:nvSpPr>
          <p:cNvPr id="157" name="TextBox 156"/>
          <p:cNvSpPr txBox="1"/>
          <p:nvPr/>
        </p:nvSpPr>
        <p:spPr>
          <a:xfrm>
            <a:off x="3602118" y="2931299"/>
            <a:ext cx="1454565" cy="307777"/>
          </a:xfrm>
          <a:prstGeom prst="rect">
            <a:avLst/>
          </a:prstGeom>
          <a:noFill/>
        </p:spPr>
        <p:txBody>
          <a:bodyPr wrap="none" rtlCol="0">
            <a:spAutoFit/>
          </a:bodyPr>
          <a:lstStyle/>
          <a:p>
            <a:r>
              <a:rPr lang="en-US" sz="1400" dirty="0" err="1"/>
              <a:t>personLanguages</a:t>
            </a:r>
            <a:endParaRPr lang="en-US" sz="1400" dirty="0"/>
          </a:p>
        </p:txBody>
      </p:sp>
      <p:sp>
        <p:nvSpPr>
          <p:cNvPr id="158" name="Oval 157"/>
          <p:cNvSpPr/>
          <p:nvPr/>
        </p:nvSpPr>
        <p:spPr>
          <a:xfrm>
            <a:off x="1267723" y="2759427"/>
            <a:ext cx="1435874" cy="54072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Caesars Entertain</a:t>
            </a:r>
            <a:r>
              <a:rPr lang="mr-IN" sz="1400" dirty="0"/>
              <a:t>…</a:t>
            </a:r>
            <a:endParaRPr lang="en-US" sz="1400" dirty="0"/>
          </a:p>
        </p:txBody>
      </p:sp>
      <p:sp>
        <p:nvSpPr>
          <p:cNvPr id="160" name="TextBox 159"/>
          <p:cNvSpPr txBox="1"/>
          <p:nvPr/>
        </p:nvSpPr>
        <p:spPr>
          <a:xfrm>
            <a:off x="892150" y="3329947"/>
            <a:ext cx="1415965" cy="307777"/>
          </a:xfrm>
          <a:prstGeom prst="rect">
            <a:avLst/>
          </a:prstGeom>
          <a:noFill/>
        </p:spPr>
        <p:txBody>
          <a:bodyPr wrap="none" rtlCol="0">
            <a:spAutoFit/>
          </a:bodyPr>
          <a:lstStyle/>
          <a:p>
            <a:r>
              <a:rPr lang="en-US" sz="1400" dirty="0"/>
              <a:t>serviceLocation</a:t>
            </a:r>
            <a:r>
              <a:rPr lang="en-US" sz="1400" baseline="30000" dirty="0"/>
              <a:t>-1</a:t>
            </a:r>
            <a:endParaRPr lang="en-US" sz="1400" dirty="0"/>
          </a:p>
        </p:txBody>
      </p:sp>
      <p:sp>
        <p:nvSpPr>
          <p:cNvPr id="162" name="TextBox 161"/>
          <p:cNvSpPr txBox="1"/>
          <p:nvPr/>
        </p:nvSpPr>
        <p:spPr>
          <a:xfrm rot="20104732">
            <a:off x="2493286" y="2159545"/>
            <a:ext cx="1393523" cy="307777"/>
          </a:xfrm>
          <a:prstGeom prst="rect">
            <a:avLst/>
          </a:prstGeom>
          <a:noFill/>
        </p:spPr>
        <p:txBody>
          <a:bodyPr wrap="none" rtlCol="0">
            <a:spAutoFit/>
          </a:bodyPr>
          <a:lstStyle/>
          <a:p>
            <a:r>
              <a:rPr lang="en-US" sz="1400" dirty="0" err="1"/>
              <a:t>serviceLanguage</a:t>
            </a:r>
            <a:endParaRPr lang="en-US" sz="1400" dirty="0"/>
          </a:p>
        </p:txBody>
      </p:sp>
      <p:sp>
        <p:nvSpPr>
          <p:cNvPr id="166" name="Oval 165"/>
          <p:cNvSpPr/>
          <p:nvPr/>
        </p:nvSpPr>
        <p:spPr>
          <a:xfrm>
            <a:off x="6416077" y="2681541"/>
            <a:ext cx="897483" cy="379540"/>
          </a:xfrm>
          <a:prstGeom prst="ellipse">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
                <a:cs typeface=""/>
              </a:rPr>
              <a:t>Actor</a:t>
            </a:r>
          </a:p>
        </p:txBody>
      </p:sp>
      <p:sp>
        <p:nvSpPr>
          <p:cNvPr id="848" name="TextBox 847"/>
          <p:cNvSpPr txBox="1"/>
          <p:nvPr/>
        </p:nvSpPr>
        <p:spPr>
          <a:xfrm rot="19511928">
            <a:off x="2887653" y="2618622"/>
            <a:ext cx="1515095" cy="307777"/>
          </a:xfrm>
          <a:prstGeom prst="rect">
            <a:avLst/>
          </a:prstGeom>
          <a:noFill/>
        </p:spPr>
        <p:txBody>
          <a:bodyPr wrap="none" rtlCol="0">
            <a:spAutoFit/>
          </a:bodyPr>
          <a:lstStyle/>
          <a:p>
            <a:r>
              <a:rPr lang="en-US" sz="1400" dirty="0"/>
              <a:t>countrySpokenIn</a:t>
            </a:r>
            <a:r>
              <a:rPr lang="en-US" sz="1400" baseline="30000" dirty="0"/>
              <a:t>-1</a:t>
            </a:r>
            <a:endParaRPr lang="en-US" sz="1400" dirty="0"/>
          </a:p>
        </p:txBody>
      </p:sp>
      <p:sp>
        <p:nvSpPr>
          <p:cNvPr id="851" name="Oval 850"/>
          <p:cNvSpPr/>
          <p:nvPr/>
        </p:nvSpPr>
        <p:spPr>
          <a:xfrm>
            <a:off x="6649037" y="4611575"/>
            <a:ext cx="1209337" cy="41251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Michael </a:t>
            </a:r>
            <a:r>
              <a:rPr lang="en-US" sz="1400" dirty="0" err="1"/>
              <a:t>Kamen</a:t>
            </a:r>
            <a:endParaRPr lang="en-US" sz="1400" dirty="0"/>
          </a:p>
        </p:txBody>
      </p:sp>
      <p:cxnSp>
        <p:nvCxnSpPr>
          <p:cNvPr id="853" name="Straight Arrow Connector 852"/>
          <p:cNvCxnSpPr>
            <a:stCxn id="158" idx="7"/>
            <a:endCxn id="143" idx="2"/>
          </p:cNvCxnSpPr>
          <p:nvPr/>
        </p:nvCxnSpPr>
        <p:spPr>
          <a:xfrm flipV="1">
            <a:off x="2493318" y="2067205"/>
            <a:ext cx="1628290" cy="7714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55" name="Straight Arrow Connector 854"/>
          <p:cNvCxnSpPr>
            <a:stCxn id="140" idx="0"/>
            <a:endCxn id="143" idx="4"/>
          </p:cNvCxnSpPr>
          <p:nvPr/>
        </p:nvCxnSpPr>
        <p:spPr>
          <a:xfrm flipH="1" flipV="1">
            <a:off x="4697116" y="2260289"/>
            <a:ext cx="411121" cy="10540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58" name="Straight Arrow Connector 857"/>
          <p:cNvCxnSpPr>
            <a:stCxn id="137" idx="6"/>
            <a:endCxn id="140" idx="2"/>
          </p:cNvCxnSpPr>
          <p:nvPr/>
        </p:nvCxnSpPr>
        <p:spPr>
          <a:xfrm flipV="1">
            <a:off x="3616864" y="3547394"/>
            <a:ext cx="715807" cy="21606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60" name="Straight Arrow Connector 859"/>
          <p:cNvCxnSpPr>
            <a:stCxn id="137" idx="0"/>
            <a:endCxn id="143" idx="4"/>
          </p:cNvCxnSpPr>
          <p:nvPr/>
        </p:nvCxnSpPr>
        <p:spPr>
          <a:xfrm flipV="1">
            <a:off x="2830396" y="2260289"/>
            <a:ext cx="1866720" cy="12605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2" name="Straight Arrow Connector 861"/>
          <p:cNvCxnSpPr>
            <a:stCxn id="137" idx="0"/>
            <a:endCxn id="158" idx="4"/>
          </p:cNvCxnSpPr>
          <p:nvPr/>
        </p:nvCxnSpPr>
        <p:spPr>
          <a:xfrm flipH="1" flipV="1">
            <a:off x="1985660" y="3300155"/>
            <a:ext cx="844736" cy="2207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4" name="Straight Arrow Connector 863"/>
          <p:cNvCxnSpPr>
            <a:stCxn id="125" idx="1"/>
            <a:endCxn id="137" idx="5"/>
          </p:cNvCxnSpPr>
          <p:nvPr/>
        </p:nvCxnSpPr>
        <p:spPr>
          <a:xfrm flipH="1" flipV="1">
            <a:off x="3386513" y="3934993"/>
            <a:ext cx="964092" cy="7373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6" name="Straight Arrow Connector 865"/>
          <p:cNvCxnSpPr>
            <a:stCxn id="125" idx="3"/>
            <a:endCxn id="128" idx="0"/>
          </p:cNvCxnSpPr>
          <p:nvPr/>
        </p:nvCxnSpPr>
        <p:spPr>
          <a:xfrm flipH="1">
            <a:off x="3763756" y="4965478"/>
            <a:ext cx="586849" cy="4763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8" name="Straight Arrow Connector 867"/>
          <p:cNvCxnSpPr/>
          <p:nvPr/>
        </p:nvCxnSpPr>
        <p:spPr>
          <a:xfrm flipH="1" flipV="1">
            <a:off x="3010800" y="4817832"/>
            <a:ext cx="1153976" cy="13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1" name="Straight Arrow Connector 870"/>
          <p:cNvCxnSpPr>
            <a:stCxn id="125" idx="5"/>
            <a:endCxn id="127" idx="0"/>
          </p:cNvCxnSpPr>
          <p:nvPr/>
        </p:nvCxnSpPr>
        <p:spPr>
          <a:xfrm>
            <a:off x="5247869" y="4965478"/>
            <a:ext cx="785585" cy="4796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3" name="Straight Arrow Connector 872"/>
          <p:cNvCxnSpPr>
            <a:stCxn id="125" idx="6"/>
            <a:endCxn id="851" idx="2"/>
          </p:cNvCxnSpPr>
          <p:nvPr/>
        </p:nvCxnSpPr>
        <p:spPr>
          <a:xfrm flipV="1">
            <a:off x="5433698" y="4817832"/>
            <a:ext cx="1215339" cy="108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5" name="Straight Arrow Connector 874"/>
          <p:cNvCxnSpPr>
            <a:stCxn id="125" idx="0"/>
            <a:endCxn id="140" idx="4"/>
          </p:cNvCxnSpPr>
          <p:nvPr/>
        </p:nvCxnSpPr>
        <p:spPr>
          <a:xfrm flipV="1">
            <a:off x="4799237" y="3780420"/>
            <a:ext cx="309000" cy="8312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7" name="Straight Arrow Connector 876"/>
          <p:cNvCxnSpPr>
            <a:stCxn id="125" idx="7"/>
            <a:endCxn id="146" idx="3"/>
          </p:cNvCxnSpPr>
          <p:nvPr/>
        </p:nvCxnSpPr>
        <p:spPr>
          <a:xfrm flipV="1">
            <a:off x="5247869" y="3801949"/>
            <a:ext cx="943528" cy="87040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9" name="Straight Arrow Connector 878"/>
          <p:cNvCxnSpPr>
            <a:stCxn id="146" idx="0"/>
            <a:endCxn id="166" idx="4"/>
          </p:cNvCxnSpPr>
          <p:nvPr/>
        </p:nvCxnSpPr>
        <p:spPr>
          <a:xfrm flipV="1">
            <a:off x="6568578" y="3061081"/>
            <a:ext cx="296241" cy="4089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81" name="Straight Arrow Connector 880"/>
          <p:cNvCxnSpPr>
            <a:stCxn id="146" idx="1"/>
          </p:cNvCxnSpPr>
          <p:nvPr/>
        </p:nvCxnSpPr>
        <p:spPr>
          <a:xfrm flipH="1" flipV="1">
            <a:off x="5105286" y="2185611"/>
            <a:ext cx="1086111" cy="13413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268313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Charades Dataset</a:t>
            </a:r>
            <a:endParaRPr lang="en-US" dirty="0"/>
          </a:p>
        </p:txBody>
      </p:sp>
      <p:sp>
        <p:nvSpPr>
          <p:cNvPr id="4" name="Content Placeholder 3"/>
          <p:cNvSpPr>
            <a:spLocks noGrp="1"/>
          </p:cNvSpPr>
          <p:nvPr>
            <p:ph idx="1"/>
          </p:nvPr>
        </p:nvSpPr>
        <p:spPr/>
        <p:txBody>
          <a:bodyPr/>
          <a:lstStyle/>
          <a:p>
            <a:r>
              <a:rPr lang="en-US" dirty="0" smtClean="0"/>
              <a:t>~10K videos in total </a:t>
            </a:r>
            <a:endParaRPr lang="en-US" dirty="0" smtClean="0">
              <a:effectLst/>
            </a:endParaRPr>
          </a:p>
          <a:p>
            <a:r>
              <a:rPr lang="en-US" dirty="0" smtClean="0">
                <a:effectLst/>
              </a:rPr>
              <a:t>Each video is annotated by text descriptions, action labels, action intervals, classes of interacted objects</a:t>
            </a:r>
            <a:r>
              <a:rPr lang="en-US" dirty="0"/>
              <a:t> </a:t>
            </a:r>
            <a:r>
              <a:rPr lang="en-US" dirty="0" smtClean="0"/>
              <a:t>and classes of verbs</a:t>
            </a:r>
          </a:p>
          <a:p>
            <a:r>
              <a:rPr lang="en-US" dirty="0" smtClean="0">
                <a:effectLst/>
              </a:rPr>
              <a:t>157 action/activity classes</a:t>
            </a:r>
          </a:p>
          <a:p>
            <a:r>
              <a:rPr lang="en-US" dirty="0" smtClean="0"/>
              <a:t>33 verb classes</a:t>
            </a:r>
          </a:p>
          <a:p>
            <a:r>
              <a:rPr lang="en-US" dirty="0" smtClean="0"/>
              <a:t>38 object classes</a:t>
            </a:r>
          </a:p>
          <a:p>
            <a:r>
              <a:rPr lang="en-US" dirty="0" smtClean="0"/>
              <a:t>The action is determined by verb + object</a:t>
            </a:r>
          </a:p>
          <a:p>
            <a:endParaRPr lang="en-US" dirty="0" smtClean="0">
              <a:effectLst/>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8284" y="4670643"/>
            <a:ext cx="8487432" cy="1744314"/>
          </a:xfrm>
          <a:prstGeom prst="rect">
            <a:avLst/>
          </a:prstGeom>
        </p:spPr>
      </p:pic>
    </p:spTree>
    <p:extLst>
      <p:ext uri="{BB962C8B-B14F-4D97-AF65-F5344CB8AC3E}">
        <p14:creationId xmlns:p14="http://schemas.microsoft.com/office/powerpoint/2010/main" val="476944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289" y="240765"/>
            <a:ext cx="7886700" cy="1325563"/>
          </a:xfrm>
        </p:spPr>
        <p:txBody>
          <a:bodyPr/>
          <a:lstStyle/>
          <a:p>
            <a:r>
              <a:rPr lang="en-US" dirty="0" smtClean="0"/>
              <a:t>Method: Overall Architecture</a:t>
            </a:r>
            <a:endParaRPr lang="en-US" dirty="0"/>
          </a:p>
        </p:txBody>
      </p:sp>
      <p:sp>
        <p:nvSpPr>
          <p:cNvPr id="79" name="Rounded Rectangle 78"/>
          <p:cNvSpPr/>
          <p:nvPr/>
        </p:nvSpPr>
        <p:spPr>
          <a:xfrm>
            <a:off x="4396902" y="2441644"/>
            <a:ext cx="3404680" cy="2324909"/>
          </a:xfrm>
          <a:prstGeom prst="roundRect">
            <a:avLst/>
          </a:prstGeom>
          <a:ln w="19050">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Rounded Rectangle 9"/>
          <p:cNvSpPr/>
          <p:nvPr/>
        </p:nvSpPr>
        <p:spPr>
          <a:xfrm>
            <a:off x="1731523" y="2441644"/>
            <a:ext cx="1682885" cy="2324909"/>
          </a:xfrm>
          <a:prstGeom prst="roundRect">
            <a:avLst/>
          </a:prstGeom>
          <a:ln w="19050">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Trapezoid 4"/>
          <p:cNvSpPr/>
          <p:nvPr/>
        </p:nvSpPr>
        <p:spPr>
          <a:xfrm rot="5400000">
            <a:off x="2229808" y="3553129"/>
            <a:ext cx="778719" cy="1259731"/>
          </a:xfrm>
          <a:prstGeom prst="trapezoid">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6" name="Trapezoid 5"/>
          <p:cNvSpPr/>
          <p:nvPr/>
        </p:nvSpPr>
        <p:spPr>
          <a:xfrm rot="5400000">
            <a:off x="2229807" y="2407074"/>
            <a:ext cx="778719" cy="1259731"/>
          </a:xfrm>
          <a:prstGeom prst="trapezoid">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743" y="2647580"/>
            <a:ext cx="801948" cy="109706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743" y="3793635"/>
            <a:ext cx="803013" cy="1060467"/>
          </a:xfrm>
          <a:prstGeom prst="rect">
            <a:avLst/>
          </a:prstGeom>
        </p:spPr>
      </p:pic>
      <p:sp>
        <p:nvSpPr>
          <p:cNvPr id="9" name="TextBox 8"/>
          <p:cNvSpPr txBox="1"/>
          <p:nvPr/>
        </p:nvSpPr>
        <p:spPr>
          <a:xfrm>
            <a:off x="359923" y="4766553"/>
            <a:ext cx="418289" cy="369332"/>
          </a:xfrm>
          <a:prstGeom prst="rect">
            <a:avLst/>
          </a:prstGeom>
          <a:solidFill>
            <a:schemeClr val="bg1"/>
          </a:solidFill>
        </p:spPr>
        <p:txBody>
          <a:bodyPr wrap="square" rtlCol="0">
            <a:spAutoFit/>
          </a:bodyPr>
          <a:lstStyle/>
          <a:p>
            <a:endParaRPr lang="en-US" dirty="0"/>
          </a:p>
        </p:txBody>
      </p:sp>
      <p:sp>
        <p:nvSpPr>
          <p:cNvPr id="11" name="TextBox 10"/>
          <p:cNvSpPr txBox="1"/>
          <p:nvPr/>
        </p:nvSpPr>
        <p:spPr>
          <a:xfrm>
            <a:off x="1743996" y="4851101"/>
            <a:ext cx="1658571" cy="338554"/>
          </a:xfrm>
          <a:prstGeom prst="rect">
            <a:avLst/>
          </a:prstGeom>
          <a:noFill/>
        </p:spPr>
        <p:txBody>
          <a:bodyPr wrap="square" rtlCol="0">
            <a:spAutoFit/>
          </a:bodyPr>
          <a:lstStyle/>
          <a:p>
            <a:r>
              <a:rPr lang="en-US" sz="1600" b="1" dirty="0" smtClean="0"/>
              <a:t>Two-stream CNN</a:t>
            </a:r>
            <a:endParaRPr lang="en-US" sz="1600" b="1" dirty="0"/>
          </a:p>
        </p:txBody>
      </p:sp>
      <p:sp>
        <p:nvSpPr>
          <p:cNvPr id="12" name="TextBox 11"/>
          <p:cNvSpPr txBox="1"/>
          <p:nvPr/>
        </p:nvSpPr>
        <p:spPr>
          <a:xfrm>
            <a:off x="2152238" y="2852273"/>
            <a:ext cx="933855" cy="369332"/>
          </a:xfrm>
          <a:prstGeom prst="rect">
            <a:avLst/>
          </a:prstGeom>
          <a:noFill/>
        </p:spPr>
        <p:txBody>
          <a:bodyPr wrap="square" rtlCol="0">
            <a:spAutoFit/>
          </a:bodyPr>
          <a:lstStyle/>
          <a:p>
            <a:r>
              <a:rPr lang="en-US" smtClean="0"/>
              <a:t>VGG-16</a:t>
            </a:r>
            <a:endParaRPr lang="en-US"/>
          </a:p>
        </p:txBody>
      </p:sp>
      <p:sp>
        <p:nvSpPr>
          <p:cNvPr id="13" name="TextBox 12"/>
          <p:cNvSpPr txBox="1"/>
          <p:nvPr/>
        </p:nvSpPr>
        <p:spPr>
          <a:xfrm>
            <a:off x="2152237" y="3998328"/>
            <a:ext cx="933855" cy="369332"/>
          </a:xfrm>
          <a:prstGeom prst="rect">
            <a:avLst/>
          </a:prstGeom>
          <a:noFill/>
        </p:spPr>
        <p:txBody>
          <a:bodyPr wrap="square" rtlCol="0">
            <a:spAutoFit/>
          </a:bodyPr>
          <a:lstStyle/>
          <a:p>
            <a:r>
              <a:rPr lang="en-US" smtClean="0"/>
              <a:t>VGG-16</a:t>
            </a:r>
            <a:endParaRPr lang="en-US"/>
          </a:p>
        </p:txBody>
      </p:sp>
      <p:cxnSp>
        <p:nvCxnSpPr>
          <p:cNvPr id="15" name="Straight Arrow Connector 14"/>
          <p:cNvCxnSpPr/>
          <p:nvPr/>
        </p:nvCxnSpPr>
        <p:spPr>
          <a:xfrm>
            <a:off x="1498691" y="3036939"/>
            <a:ext cx="49061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1498691" y="4182994"/>
            <a:ext cx="49061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4562272" y="2982431"/>
            <a:ext cx="1731523" cy="1243335"/>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t>STR-Net</a:t>
            </a:r>
          </a:p>
          <a:p>
            <a:pPr algn="ctr"/>
            <a:r>
              <a:rPr lang="en-US" sz="1400" dirty="0" smtClean="0"/>
              <a:t>(Spatiotemporal Relational Network)</a:t>
            </a:r>
            <a:endParaRPr lang="en-US" sz="1400" dirty="0"/>
          </a:p>
        </p:txBody>
      </p:sp>
      <p:sp>
        <p:nvSpPr>
          <p:cNvPr id="18" name="TextBox 17"/>
          <p:cNvSpPr txBox="1"/>
          <p:nvPr/>
        </p:nvSpPr>
        <p:spPr>
          <a:xfrm>
            <a:off x="3514105" y="2852273"/>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X</a:t>
            </a:r>
            <a:r>
              <a:rPr lang="en-US" sz="1600" baseline="-25000" dirty="0" err="1" smtClean="0">
                <a:latin typeface="Times" charset="0"/>
                <a:ea typeface="Times" charset="0"/>
                <a:cs typeface="Times" charset="0"/>
              </a:rPr>
              <a:t>s</a:t>
            </a:r>
            <a:endParaRPr lang="en-US" sz="1600" dirty="0">
              <a:latin typeface="Times" charset="0"/>
              <a:ea typeface="Times" charset="0"/>
              <a:cs typeface="Times" charset="0"/>
            </a:endParaRPr>
          </a:p>
        </p:txBody>
      </p:sp>
      <p:sp>
        <p:nvSpPr>
          <p:cNvPr id="19" name="TextBox 18"/>
          <p:cNvSpPr txBox="1"/>
          <p:nvPr/>
        </p:nvSpPr>
        <p:spPr>
          <a:xfrm>
            <a:off x="3504382" y="3998328"/>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X</a:t>
            </a:r>
            <a:r>
              <a:rPr lang="en-US" sz="1600" baseline="-25000" dirty="0" err="1">
                <a:latin typeface="Times" charset="0"/>
                <a:ea typeface="Times" charset="0"/>
                <a:cs typeface="Times" charset="0"/>
              </a:rPr>
              <a:t>t</a:t>
            </a:r>
            <a:endParaRPr lang="en-US" sz="1600" dirty="0">
              <a:latin typeface="Times" charset="0"/>
              <a:ea typeface="Times" charset="0"/>
              <a:cs typeface="Times" charset="0"/>
            </a:endParaRPr>
          </a:p>
        </p:txBody>
      </p:sp>
      <p:sp>
        <p:nvSpPr>
          <p:cNvPr id="20" name="TextBox 19"/>
          <p:cNvSpPr txBox="1"/>
          <p:nvPr/>
        </p:nvSpPr>
        <p:spPr>
          <a:xfrm>
            <a:off x="3504382" y="1887811"/>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q</a:t>
            </a:r>
            <a:r>
              <a:rPr lang="en-US" sz="1600" baseline="-25000" dirty="0" err="1">
                <a:latin typeface="Times" charset="0"/>
                <a:ea typeface="Times" charset="0"/>
                <a:cs typeface="Times" charset="0"/>
              </a:rPr>
              <a:t>o</a:t>
            </a:r>
            <a:endParaRPr lang="en-US" sz="1600" dirty="0">
              <a:latin typeface="Times" charset="0"/>
              <a:ea typeface="Times" charset="0"/>
              <a:cs typeface="Times" charset="0"/>
            </a:endParaRPr>
          </a:p>
        </p:txBody>
      </p:sp>
      <p:sp>
        <p:nvSpPr>
          <p:cNvPr id="21" name="TextBox 20"/>
          <p:cNvSpPr txBox="1"/>
          <p:nvPr/>
        </p:nvSpPr>
        <p:spPr>
          <a:xfrm>
            <a:off x="3504382" y="2329240"/>
            <a:ext cx="435324" cy="338554"/>
          </a:xfrm>
          <a:prstGeom prst="rect">
            <a:avLst/>
          </a:prstGeom>
          <a:noFill/>
        </p:spPr>
        <p:txBody>
          <a:bodyPr wrap="square" rtlCol="0">
            <a:spAutoFit/>
          </a:bodyPr>
          <a:lstStyle/>
          <a:p>
            <a:r>
              <a:rPr lang="en-US" sz="1600" dirty="0" smtClean="0">
                <a:latin typeface="Times" charset="0"/>
                <a:ea typeface="Times" charset="0"/>
                <a:cs typeface="Times" charset="0"/>
              </a:rPr>
              <a:t>q</a:t>
            </a:r>
            <a:r>
              <a:rPr lang="en-US" sz="1600" baseline="-25000" dirty="0" smtClean="0">
                <a:latin typeface="Times" charset="0"/>
                <a:ea typeface="Times" charset="0"/>
                <a:cs typeface="Times" charset="0"/>
              </a:rPr>
              <a:t>v</a:t>
            </a:r>
            <a:endParaRPr lang="en-US" sz="1600" dirty="0">
              <a:latin typeface="Times" charset="0"/>
              <a:ea typeface="Times" charset="0"/>
              <a:cs typeface="Times" charset="0"/>
            </a:endParaRPr>
          </a:p>
        </p:txBody>
      </p:sp>
      <p:cxnSp>
        <p:nvCxnSpPr>
          <p:cNvPr id="24" name="Elbow Connector 23"/>
          <p:cNvCxnSpPr>
            <a:stCxn id="18" idx="3"/>
            <a:endCxn id="17" idx="1"/>
          </p:cNvCxnSpPr>
          <p:nvPr/>
        </p:nvCxnSpPr>
        <p:spPr>
          <a:xfrm>
            <a:off x="3949429" y="3021550"/>
            <a:ext cx="612843" cy="582549"/>
          </a:xfrm>
          <a:prstGeom prst="bentConnector3">
            <a:avLst>
              <a:gd name="adj1" fmla="val 1984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p:cNvCxnSpPr>
            <a:stCxn id="19" idx="3"/>
          </p:cNvCxnSpPr>
          <p:nvPr/>
        </p:nvCxnSpPr>
        <p:spPr>
          <a:xfrm flipV="1">
            <a:off x="3939706" y="3816736"/>
            <a:ext cx="622566" cy="350869"/>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58" name="Group 57"/>
          <p:cNvGrpSpPr/>
          <p:nvPr/>
        </p:nvGrpSpPr>
        <p:grpSpPr>
          <a:xfrm>
            <a:off x="3939706" y="2057088"/>
            <a:ext cx="622566" cy="1139024"/>
            <a:chOff x="3871613" y="1998722"/>
            <a:chExt cx="622566" cy="1139024"/>
          </a:xfrm>
        </p:grpSpPr>
        <p:cxnSp>
          <p:nvCxnSpPr>
            <p:cNvPr id="45" name="Straight Connector 44"/>
            <p:cNvCxnSpPr>
              <a:stCxn id="20" idx="3"/>
            </p:cNvCxnSpPr>
            <p:nvPr/>
          </p:nvCxnSpPr>
          <p:spPr>
            <a:xfrm>
              <a:off x="3871613" y="1998722"/>
              <a:ext cx="389102" cy="1538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4260715" y="2014111"/>
              <a:ext cx="0" cy="112363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4260715" y="3137746"/>
              <a:ext cx="233464"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grpSp>
        <p:nvGrpSpPr>
          <p:cNvPr id="59" name="Group 58"/>
          <p:cNvGrpSpPr/>
          <p:nvPr/>
        </p:nvGrpSpPr>
        <p:grpSpPr>
          <a:xfrm>
            <a:off x="3939706" y="2498517"/>
            <a:ext cx="622566" cy="861845"/>
            <a:chOff x="3871613" y="2440151"/>
            <a:chExt cx="622566" cy="861845"/>
          </a:xfrm>
        </p:grpSpPr>
        <p:cxnSp>
          <p:nvCxnSpPr>
            <p:cNvPr id="41" name="Elbow Connector 40"/>
            <p:cNvCxnSpPr>
              <a:stCxn id="21" idx="3"/>
            </p:cNvCxnSpPr>
            <p:nvPr/>
          </p:nvCxnSpPr>
          <p:spPr>
            <a:xfrm>
              <a:off x="3871613" y="2440151"/>
              <a:ext cx="243186" cy="855609"/>
            </a:xfrm>
            <a:prstGeom prst="bentConnector2">
              <a:avLst/>
            </a:prstGeom>
            <a:ln w="19050"/>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4114799" y="3301996"/>
              <a:ext cx="37938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cxnSp>
        <p:nvCxnSpPr>
          <p:cNvPr id="60" name="Straight Arrow Connector 59"/>
          <p:cNvCxnSpPr>
            <a:endCxn id="18" idx="1"/>
          </p:cNvCxnSpPr>
          <p:nvPr/>
        </p:nvCxnSpPr>
        <p:spPr>
          <a:xfrm flipV="1">
            <a:off x="3259077" y="3021550"/>
            <a:ext cx="255028" cy="2378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3250885" y="4182994"/>
            <a:ext cx="26322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5" name="TextBox 64"/>
          <p:cNvSpPr txBox="1"/>
          <p:nvPr/>
        </p:nvSpPr>
        <p:spPr>
          <a:xfrm>
            <a:off x="6481037" y="3135853"/>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q</a:t>
            </a:r>
            <a:r>
              <a:rPr lang="en-US" sz="1600" baseline="-25000" dirty="0" err="1">
                <a:latin typeface="Times" charset="0"/>
                <a:ea typeface="Times" charset="0"/>
                <a:cs typeface="Times" charset="0"/>
              </a:rPr>
              <a:t>o</a:t>
            </a:r>
            <a:endParaRPr lang="en-US" sz="1600" dirty="0">
              <a:latin typeface="Times" charset="0"/>
              <a:ea typeface="Times" charset="0"/>
              <a:cs typeface="Times" charset="0"/>
            </a:endParaRPr>
          </a:p>
        </p:txBody>
      </p:sp>
      <p:sp>
        <p:nvSpPr>
          <p:cNvPr id="66" name="TextBox 65"/>
          <p:cNvSpPr txBox="1"/>
          <p:nvPr/>
        </p:nvSpPr>
        <p:spPr>
          <a:xfrm>
            <a:off x="6481037" y="3538168"/>
            <a:ext cx="435324" cy="338554"/>
          </a:xfrm>
          <a:prstGeom prst="rect">
            <a:avLst/>
          </a:prstGeom>
          <a:noFill/>
        </p:spPr>
        <p:txBody>
          <a:bodyPr wrap="square" rtlCol="0">
            <a:spAutoFit/>
          </a:bodyPr>
          <a:lstStyle/>
          <a:p>
            <a:r>
              <a:rPr lang="en-US" sz="1600" dirty="0" smtClean="0">
                <a:latin typeface="Times" charset="0"/>
                <a:ea typeface="Times" charset="0"/>
                <a:cs typeface="Times" charset="0"/>
              </a:rPr>
              <a:t>q</a:t>
            </a:r>
            <a:r>
              <a:rPr lang="en-US" sz="1600" baseline="-25000" dirty="0" smtClean="0">
                <a:latin typeface="Times" charset="0"/>
                <a:ea typeface="Times" charset="0"/>
                <a:cs typeface="Times" charset="0"/>
              </a:rPr>
              <a:t>v</a:t>
            </a:r>
            <a:endParaRPr lang="en-US" sz="1600" dirty="0">
              <a:latin typeface="Times" charset="0"/>
              <a:ea typeface="Times" charset="0"/>
              <a:cs typeface="Times" charset="0"/>
            </a:endParaRPr>
          </a:p>
        </p:txBody>
      </p:sp>
      <p:cxnSp>
        <p:nvCxnSpPr>
          <p:cNvPr id="68" name="Straight Arrow Connector 67"/>
          <p:cNvCxnSpPr>
            <a:endCxn id="65" idx="1"/>
          </p:cNvCxnSpPr>
          <p:nvPr/>
        </p:nvCxnSpPr>
        <p:spPr>
          <a:xfrm flipV="1">
            <a:off x="6293795" y="3305130"/>
            <a:ext cx="187242" cy="1538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p:nvPr/>
        </p:nvCxnSpPr>
        <p:spPr>
          <a:xfrm>
            <a:off x="6293795" y="3722834"/>
            <a:ext cx="18724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72" name="Right Brace 71"/>
          <p:cNvSpPr/>
          <p:nvPr/>
        </p:nvSpPr>
        <p:spPr>
          <a:xfrm>
            <a:off x="6804490" y="3247934"/>
            <a:ext cx="223741" cy="572029"/>
          </a:xfrm>
          <a:prstGeom prst="rightBrace">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3" name="Straight Arrow Connector 72"/>
          <p:cNvCxnSpPr/>
          <p:nvPr/>
        </p:nvCxnSpPr>
        <p:spPr>
          <a:xfrm>
            <a:off x="6925040" y="3538145"/>
            <a:ext cx="31477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5" name="Rounded Rectangle 74"/>
          <p:cNvSpPr/>
          <p:nvPr/>
        </p:nvSpPr>
        <p:spPr>
          <a:xfrm>
            <a:off x="7267949" y="2917144"/>
            <a:ext cx="415863" cy="1273822"/>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t>LSTM</a:t>
            </a:r>
            <a:endParaRPr lang="en-US" dirty="0"/>
          </a:p>
        </p:txBody>
      </p:sp>
      <p:cxnSp>
        <p:nvCxnSpPr>
          <p:cNvPr id="76" name="Straight Arrow Connector 75"/>
          <p:cNvCxnSpPr/>
          <p:nvPr/>
        </p:nvCxnSpPr>
        <p:spPr>
          <a:xfrm>
            <a:off x="7683812" y="3554055"/>
            <a:ext cx="31719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8035400" y="3349282"/>
            <a:ext cx="1021051" cy="338554"/>
          </a:xfrm>
          <a:prstGeom prst="rect">
            <a:avLst/>
          </a:prstGeom>
          <a:noFill/>
        </p:spPr>
        <p:txBody>
          <a:bodyPr wrap="square" rtlCol="0">
            <a:spAutoFit/>
          </a:bodyPr>
          <a:lstStyle/>
          <a:p>
            <a:r>
              <a:rPr lang="en-US" sz="1600" dirty="0" err="1" smtClean="0">
                <a:latin typeface="Times" charset="0"/>
                <a:ea typeface="Times" charset="0"/>
                <a:cs typeface="Times" charset="0"/>
              </a:rPr>
              <a:t>P</a:t>
            </a:r>
            <a:r>
              <a:rPr lang="en-US" sz="1600" baseline="-25000" dirty="0" err="1" smtClean="0">
                <a:latin typeface="Times" charset="0"/>
                <a:ea typeface="Times" charset="0"/>
                <a:cs typeface="Times" charset="0"/>
              </a:rPr>
              <a:t>activity</a:t>
            </a:r>
            <a:r>
              <a:rPr lang="en-US" sz="1600" dirty="0" smtClean="0">
                <a:latin typeface="Times" charset="0"/>
                <a:ea typeface="Times" charset="0"/>
                <a:cs typeface="Times" charset="0"/>
              </a:rPr>
              <a:t>(t)</a:t>
            </a:r>
            <a:endParaRPr lang="en-US" sz="1600" dirty="0">
              <a:latin typeface="Times" charset="0"/>
              <a:ea typeface="Times" charset="0"/>
              <a:cs typeface="Times" charset="0"/>
            </a:endParaRPr>
          </a:p>
        </p:txBody>
      </p:sp>
      <p:sp>
        <p:nvSpPr>
          <p:cNvPr id="81" name="TextBox 80"/>
          <p:cNvSpPr txBox="1"/>
          <p:nvPr/>
        </p:nvSpPr>
        <p:spPr>
          <a:xfrm>
            <a:off x="5269956" y="4848741"/>
            <a:ext cx="1658571" cy="338554"/>
          </a:xfrm>
          <a:prstGeom prst="rect">
            <a:avLst/>
          </a:prstGeom>
          <a:noFill/>
        </p:spPr>
        <p:txBody>
          <a:bodyPr wrap="square" rtlCol="0">
            <a:spAutoFit/>
          </a:bodyPr>
          <a:lstStyle/>
          <a:p>
            <a:pPr algn="ctr"/>
            <a:r>
              <a:rPr lang="en-US" sz="1600" b="1" dirty="0" smtClean="0"/>
              <a:t>RL Agent</a:t>
            </a:r>
            <a:endParaRPr lang="en-US" sz="1600" b="1" dirty="0"/>
          </a:p>
        </p:txBody>
      </p:sp>
      <p:sp>
        <p:nvSpPr>
          <p:cNvPr id="84" name="TextBox 83"/>
          <p:cNvSpPr txBox="1"/>
          <p:nvPr/>
        </p:nvSpPr>
        <p:spPr>
          <a:xfrm>
            <a:off x="959546" y="5187295"/>
            <a:ext cx="301558" cy="1200329"/>
          </a:xfrm>
          <a:prstGeom prst="rect">
            <a:avLst/>
          </a:prstGeom>
          <a:noFill/>
        </p:spPr>
        <p:txBody>
          <a:bodyPr wrap="square" rtlCol="0">
            <a:spAutoFit/>
          </a:bodyPr>
          <a:lstStyle/>
          <a:p>
            <a:r>
              <a:rPr lang="en-US" sz="2400" b="1" dirty="0" smtClean="0"/>
              <a:t>. . .</a:t>
            </a:r>
            <a:endParaRPr lang="en-US" sz="2400" b="1" dirty="0"/>
          </a:p>
        </p:txBody>
      </p:sp>
      <p:sp>
        <p:nvSpPr>
          <p:cNvPr id="85" name="TextBox 84"/>
          <p:cNvSpPr txBox="1"/>
          <p:nvPr/>
        </p:nvSpPr>
        <p:spPr>
          <a:xfrm>
            <a:off x="959546" y="1189086"/>
            <a:ext cx="301558" cy="1200329"/>
          </a:xfrm>
          <a:prstGeom prst="rect">
            <a:avLst/>
          </a:prstGeom>
          <a:noFill/>
        </p:spPr>
        <p:txBody>
          <a:bodyPr wrap="square" rtlCol="0">
            <a:spAutoFit/>
          </a:bodyPr>
          <a:lstStyle/>
          <a:p>
            <a:r>
              <a:rPr lang="en-US" sz="2400" b="1" dirty="0" smtClean="0"/>
              <a:t>. . .</a:t>
            </a:r>
            <a:endParaRPr lang="en-US" sz="2400" b="1" dirty="0"/>
          </a:p>
        </p:txBody>
      </p:sp>
      <p:cxnSp>
        <p:nvCxnSpPr>
          <p:cNvPr id="87" name="Straight Arrow Connector 86"/>
          <p:cNvCxnSpPr>
            <a:stCxn id="75" idx="2"/>
          </p:cNvCxnSpPr>
          <p:nvPr/>
        </p:nvCxnSpPr>
        <p:spPr>
          <a:xfrm flipH="1">
            <a:off x="7475880" y="4190966"/>
            <a:ext cx="1" cy="944919"/>
          </a:xfrm>
          <a:prstGeom prst="straightConnector1">
            <a:avLst/>
          </a:prstGeom>
          <a:ln w="28575">
            <a:solidFill>
              <a:schemeClr val="accent2"/>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p:nvPr/>
        </p:nvCxnSpPr>
        <p:spPr>
          <a:xfrm flipH="1">
            <a:off x="7458942" y="1972225"/>
            <a:ext cx="1" cy="944919"/>
          </a:xfrm>
          <a:prstGeom prst="straightConnector1">
            <a:avLst/>
          </a:prstGeom>
          <a:ln w="28575">
            <a:solidFill>
              <a:schemeClr val="accent2"/>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90" name="Rounded Rectangle 89"/>
          <p:cNvSpPr/>
          <p:nvPr/>
        </p:nvSpPr>
        <p:spPr>
          <a:xfrm>
            <a:off x="7267949" y="5150548"/>
            <a:ext cx="415863" cy="1273822"/>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t>LSTM</a:t>
            </a:r>
            <a:endParaRPr lang="en-US" dirty="0"/>
          </a:p>
        </p:txBody>
      </p:sp>
      <p:sp>
        <p:nvSpPr>
          <p:cNvPr id="91" name="Rounded Rectangle 90"/>
          <p:cNvSpPr/>
          <p:nvPr/>
        </p:nvSpPr>
        <p:spPr>
          <a:xfrm>
            <a:off x="7267949" y="706427"/>
            <a:ext cx="415863" cy="1273822"/>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t>LSTM</a:t>
            </a:r>
            <a:endParaRPr lang="en-US" dirty="0"/>
          </a:p>
        </p:txBody>
      </p:sp>
      <p:cxnSp>
        <p:nvCxnSpPr>
          <p:cNvPr id="92" name="Straight Arrow Connector 91"/>
          <p:cNvCxnSpPr/>
          <p:nvPr/>
        </p:nvCxnSpPr>
        <p:spPr>
          <a:xfrm>
            <a:off x="7686260" y="5797902"/>
            <a:ext cx="31719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8001011" y="5593129"/>
            <a:ext cx="1249993" cy="338554"/>
          </a:xfrm>
          <a:prstGeom prst="rect">
            <a:avLst/>
          </a:prstGeom>
          <a:noFill/>
        </p:spPr>
        <p:txBody>
          <a:bodyPr wrap="square" rtlCol="0">
            <a:spAutoFit/>
          </a:bodyPr>
          <a:lstStyle/>
          <a:p>
            <a:r>
              <a:rPr lang="en-US" sz="1600" dirty="0" err="1" smtClean="0">
                <a:latin typeface="Times" charset="0"/>
                <a:ea typeface="Times" charset="0"/>
                <a:cs typeface="Times" charset="0"/>
              </a:rPr>
              <a:t>P</a:t>
            </a:r>
            <a:r>
              <a:rPr lang="en-US" sz="1600" baseline="-25000" dirty="0" err="1" smtClean="0">
                <a:latin typeface="Times" charset="0"/>
                <a:ea typeface="Times" charset="0"/>
                <a:cs typeface="Times" charset="0"/>
              </a:rPr>
              <a:t>activity</a:t>
            </a:r>
            <a:r>
              <a:rPr lang="en-US" sz="1600" dirty="0" smtClean="0">
                <a:latin typeface="Times" charset="0"/>
                <a:ea typeface="Times" charset="0"/>
                <a:cs typeface="Times" charset="0"/>
              </a:rPr>
              <a:t>(t+1)</a:t>
            </a:r>
            <a:endParaRPr lang="en-US" sz="1600" dirty="0">
              <a:latin typeface="Times" charset="0"/>
              <a:ea typeface="Times" charset="0"/>
              <a:cs typeface="Times" charset="0"/>
            </a:endParaRPr>
          </a:p>
        </p:txBody>
      </p:sp>
      <p:cxnSp>
        <p:nvCxnSpPr>
          <p:cNvPr id="94" name="Straight Arrow Connector 93"/>
          <p:cNvCxnSpPr/>
          <p:nvPr/>
        </p:nvCxnSpPr>
        <p:spPr>
          <a:xfrm>
            <a:off x="7689462" y="1310208"/>
            <a:ext cx="31719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5" name="TextBox 94"/>
          <p:cNvSpPr txBox="1"/>
          <p:nvPr/>
        </p:nvSpPr>
        <p:spPr>
          <a:xfrm>
            <a:off x="8001012" y="1105435"/>
            <a:ext cx="1142988" cy="338554"/>
          </a:xfrm>
          <a:prstGeom prst="rect">
            <a:avLst/>
          </a:prstGeom>
          <a:noFill/>
        </p:spPr>
        <p:txBody>
          <a:bodyPr wrap="square" rtlCol="0">
            <a:spAutoFit/>
          </a:bodyPr>
          <a:lstStyle/>
          <a:p>
            <a:r>
              <a:rPr lang="en-US" sz="1600" smtClean="0">
                <a:latin typeface="Times" charset="0"/>
                <a:ea typeface="Times" charset="0"/>
                <a:cs typeface="Times" charset="0"/>
              </a:rPr>
              <a:t>P</a:t>
            </a:r>
            <a:r>
              <a:rPr lang="en-US" sz="1600" baseline="-25000" smtClean="0">
                <a:latin typeface="Times" charset="0"/>
                <a:ea typeface="Times" charset="0"/>
                <a:cs typeface="Times" charset="0"/>
              </a:rPr>
              <a:t>activity</a:t>
            </a:r>
            <a:r>
              <a:rPr lang="en-US" sz="1600" dirty="0" smtClean="0">
                <a:latin typeface="Times" charset="0"/>
                <a:ea typeface="Times" charset="0"/>
                <a:cs typeface="Times" charset="0"/>
              </a:rPr>
              <a:t>(t-1)</a:t>
            </a:r>
            <a:endParaRPr lang="en-US" sz="1600" dirty="0">
              <a:latin typeface="Times" charset="0"/>
              <a:ea typeface="Times" charset="0"/>
              <a:cs typeface="Times" charset="0"/>
            </a:endParaRPr>
          </a:p>
        </p:txBody>
      </p:sp>
      <p:cxnSp>
        <p:nvCxnSpPr>
          <p:cNvPr id="97" name="Straight Arrow Connector 96"/>
          <p:cNvCxnSpPr/>
          <p:nvPr/>
        </p:nvCxnSpPr>
        <p:spPr>
          <a:xfrm>
            <a:off x="2655651" y="6270888"/>
            <a:ext cx="3207692"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98" name="TextBox 97"/>
          <p:cNvSpPr txBox="1"/>
          <p:nvPr/>
        </p:nvSpPr>
        <p:spPr>
          <a:xfrm>
            <a:off x="3504382" y="6307634"/>
            <a:ext cx="1563729" cy="369332"/>
          </a:xfrm>
          <a:prstGeom prst="rect">
            <a:avLst/>
          </a:prstGeom>
          <a:noFill/>
        </p:spPr>
        <p:txBody>
          <a:bodyPr wrap="square" rtlCol="0">
            <a:spAutoFit/>
          </a:bodyPr>
          <a:lstStyle/>
          <a:p>
            <a:pPr algn="ctr"/>
            <a:r>
              <a:rPr lang="en-US" dirty="0" smtClean="0"/>
              <a:t>PIPELINE</a:t>
            </a:r>
            <a:endParaRPr lang="en-US" dirty="0"/>
          </a:p>
        </p:txBody>
      </p:sp>
      <p:cxnSp>
        <p:nvCxnSpPr>
          <p:cNvPr id="100" name="Straight Arrow Connector 99"/>
          <p:cNvCxnSpPr/>
          <p:nvPr/>
        </p:nvCxnSpPr>
        <p:spPr>
          <a:xfrm>
            <a:off x="6451854" y="5514989"/>
            <a:ext cx="0" cy="1132523"/>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01" name="TextBox 100"/>
          <p:cNvSpPr txBox="1"/>
          <p:nvPr/>
        </p:nvSpPr>
        <p:spPr>
          <a:xfrm rot="5400000">
            <a:off x="6256241" y="5906312"/>
            <a:ext cx="678520" cy="369332"/>
          </a:xfrm>
          <a:prstGeom prst="rect">
            <a:avLst/>
          </a:prstGeom>
          <a:noFill/>
        </p:spPr>
        <p:txBody>
          <a:bodyPr wrap="square" rtlCol="0">
            <a:spAutoFit/>
          </a:bodyPr>
          <a:lstStyle/>
          <a:p>
            <a:r>
              <a:rPr lang="en-US" smtClean="0"/>
              <a:t>TIME</a:t>
            </a:r>
            <a:endParaRPr lang="en-US"/>
          </a:p>
        </p:txBody>
      </p:sp>
    </p:spTree>
    <p:extLst>
      <p:ext uri="{BB962C8B-B14F-4D97-AF65-F5344CB8AC3E}">
        <p14:creationId xmlns:p14="http://schemas.microsoft.com/office/powerpoint/2010/main" val="391061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9"/>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6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5"/>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6"/>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7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72"/>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76"/>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8"/>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81"/>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79"/>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98"/>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9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91"/>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94"/>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95"/>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88"/>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87"/>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90"/>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92"/>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93"/>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101"/>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100"/>
                                        </p:tgtEl>
                                        <p:attrNameLst>
                                          <p:attrName>style.visibility</p:attrName>
                                        </p:attrNameLst>
                                      </p:cBhvr>
                                      <p:to>
                                        <p:strVal val="visible"/>
                                      </p:to>
                                    </p:set>
                                  </p:childTnLst>
                                </p:cTn>
                              </p:par>
                              <p:par>
                                <p:cTn id="103" presetID="1" presetClass="entr" presetSubtype="0" fill="hold" grpId="1" nodeType="withEffect">
                                  <p:stCondLst>
                                    <p:cond delay="0"/>
                                  </p:stCondLst>
                                  <p:childTnLst>
                                    <p:set>
                                      <p:cBhvr>
                                        <p:cTn id="104"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79" grpId="1" animBg="1"/>
      <p:bldP spid="10" grpId="0" animBg="1"/>
      <p:bldP spid="5" grpId="0" animBg="1"/>
      <p:bldP spid="5" grpId="1" animBg="1"/>
      <p:bldP spid="6" grpId="0" animBg="1"/>
      <p:bldP spid="11" grpId="0"/>
      <p:bldP spid="12" grpId="0"/>
      <p:bldP spid="13" grpId="0"/>
      <p:bldP spid="17" grpId="0" animBg="1"/>
      <p:bldP spid="18" grpId="0"/>
      <p:bldP spid="19" grpId="0"/>
      <p:bldP spid="20" grpId="0"/>
      <p:bldP spid="21" grpId="0"/>
      <p:bldP spid="65" grpId="0"/>
      <p:bldP spid="66" grpId="0"/>
      <p:bldP spid="72" grpId="0" animBg="1"/>
      <p:bldP spid="75" grpId="0" animBg="1"/>
      <p:bldP spid="78" grpId="0"/>
      <p:bldP spid="81" grpId="0"/>
      <p:bldP spid="90" grpId="0" animBg="1"/>
      <p:bldP spid="91" grpId="0" animBg="1"/>
      <p:bldP spid="93" grpId="0"/>
      <p:bldP spid="95" grpId="0"/>
      <p:bldP spid="98" grpId="0"/>
      <p:bldP spid="10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 STR-Net</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Unroll the inference of CRF into </a:t>
            </a:r>
          </a:p>
          <a:p>
            <a:pPr marL="0" indent="0">
              <a:buNone/>
            </a:pPr>
            <a:r>
              <a:rPr lang="en-US" dirty="0" smtClean="0"/>
              <a:t>   a feed-forward network</a:t>
            </a:r>
          </a:p>
          <a:p>
            <a:endParaRPr lang="en-US" dirty="0" smtClean="0"/>
          </a:p>
          <a:p>
            <a:r>
              <a:rPr lang="en-US" dirty="0" smtClean="0"/>
              <a:t>Inference Unit: </a:t>
            </a:r>
          </a:p>
          <a:p>
            <a:endParaRPr lang="en-US" dirty="0"/>
          </a:p>
          <a:p>
            <a:endParaRPr lang="en-US" dirty="0" smtClean="0"/>
          </a:p>
          <a:p>
            <a:endParaRPr lang="en-US" dirty="0" smtClean="0"/>
          </a:p>
          <a:p>
            <a:r>
              <a:rPr lang="en-US" dirty="0" smtClean="0"/>
              <a:t>STR-Net is a stack of </a:t>
            </a:r>
            <a:r>
              <a:rPr lang="en-US" i="1" dirty="0" smtClean="0">
                <a:latin typeface="Times" charset="0"/>
                <a:ea typeface="Times" charset="0"/>
                <a:cs typeface="Times" charset="0"/>
              </a:rPr>
              <a:t>N</a:t>
            </a:r>
            <a:r>
              <a:rPr lang="en-US" dirty="0" smtClean="0">
                <a:latin typeface="Times" charset="0"/>
                <a:ea typeface="Times" charset="0"/>
                <a:cs typeface="Times" charset="0"/>
              </a:rPr>
              <a:t> </a:t>
            </a:r>
            <a:r>
              <a:rPr lang="en-US" dirty="0" smtClean="0">
                <a:ea typeface="Times" charset="0"/>
                <a:cs typeface="Times" charset="0"/>
              </a:rPr>
              <a:t>inference units</a:t>
            </a:r>
          </a:p>
          <a:p>
            <a:pPr lvl="1"/>
            <a:r>
              <a:rPr lang="en-US" dirty="0" smtClean="0">
                <a:latin typeface="Calibri" charset="0"/>
                <a:ea typeface="Calibri" charset="0"/>
                <a:cs typeface="Calibri" charset="0"/>
              </a:rPr>
              <a:t>The parameters of the inference units can be either shared or unshared</a:t>
            </a:r>
          </a:p>
          <a:p>
            <a:pPr lvl="1"/>
            <a:r>
              <a:rPr lang="en-US" dirty="0" smtClean="0">
                <a:latin typeface="Calibri" charset="0"/>
                <a:ea typeface="Calibri" charset="0"/>
                <a:cs typeface="Calibri" charset="0"/>
              </a:rPr>
              <a:t>Dynamic network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8206" y="3493611"/>
            <a:ext cx="3273898" cy="670557"/>
          </a:xfrm>
          <a:prstGeom prst="rect">
            <a:avLst/>
          </a:prstGeom>
        </p:spPr>
      </p:pic>
      <p:sp>
        <p:nvSpPr>
          <p:cNvPr id="5" name="Rectangle 4"/>
          <p:cNvSpPr/>
          <p:nvPr/>
        </p:nvSpPr>
        <p:spPr>
          <a:xfrm>
            <a:off x="6441176" y="2838065"/>
            <a:ext cx="1731523" cy="1243335"/>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t>STR-Net</a:t>
            </a:r>
          </a:p>
          <a:p>
            <a:pPr algn="ctr"/>
            <a:r>
              <a:rPr lang="en-US" sz="1400" dirty="0" smtClean="0"/>
              <a:t>(Spatiotemporal Relational Network)</a:t>
            </a:r>
            <a:endParaRPr lang="en-US" sz="1400" dirty="0"/>
          </a:p>
        </p:txBody>
      </p:sp>
      <p:sp>
        <p:nvSpPr>
          <p:cNvPr id="6" name="TextBox 5"/>
          <p:cNvSpPr txBox="1"/>
          <p:nvPr/>
        </p:nvSpPr>
        <p:spPr>
          <a:xfrm>
            <a:off x="5393009" y="2707907"/>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X</a:t>
            </a:r>
            <a:r>
              <a:rPr lang="en-US" sz="1600" baseline="-25000" dirty="0" err="1" smtClean="0">
                <a:latin typeface="Times" charset="0"/>
                <a:ea typeface="Times" charset="0"/>
                <a:cs typeface="Times" charset="0"/>
              </a:rPr>
              <a:t>s</a:t>
            </a:r>
            <a:endParaRPr lang="en-US" sz="1600" dirty="0">
              <a:latin typeface="Times" charset="0"/>
              <a:ea typeface="Times" charset="0"/>
              <a:cs typeface="Times" charset="0"/>
            </a:endParaRPr>
          </a:p>
        </p:txBody>
      </p:sp>
      <p:sp>
        <p:nvSpPr>
          <p:cNvPr id="7" name="TextBox 6"/>
          <p:cNvSpPr txBox="1"/>
          <p:nvPr/>
        </p:nvSpPr>
        <p:spPr>
          <a:xfrm>
            <a:off x="5383286" y="3853962"/>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X</a:t>
            </a:r>
            <a:r>
              <a:rPr lang="en-US" sz="1600" baseline="-25000" dirty="0" err="1">
                <a:latin typeface="Times" charset="0"/>
                <a:ea typeface="Times" charset="0"/>
                <a:cs typeface="Times" charset="0"/>
              </a:rPr>
              <a:t>t</a:t>
            </a:r>
            <a:endParaRPr lang="en-US" sz="1600" dirty="0">
              <a:latin typeface="Times" charset="0"/>
              <a:ea typeface="Times" charset="0"/>
              <a:cs typeface="Times" charset="0"/>
            </a:endParaRPr>
          </a:p>
        </p:txBody>
      </p:sp>
      <p:sp>
        <p:nvSpPr>
          <p:cNvPr id="8" name="TextBox 7"/>
          <p:cNvSpPr txBox="1"/>
          <p:nvPr/>
        </p:nvSpPr>
        <p:spPr>
          <a:xfrm>
            <a:off x="5383286" y="1743445"/>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q</a:t>
            </a:r>
            <a:r>
              <a:rPr lang="en-US" sz="1600" baseline="-25000" dirty="0" err="1">
                <a:latin typeface="Times" charset="0"/>
                <a:ea typeface="Times" charset="0"/>
                <a:cs typeface="Times" charset="0"/>
              </a:rPr>
              <a:t>o</a:t>
            </a:r>
            <a:endParaRPr lang="en-US" sz="1600" dirty="0">
              <a:latin typeface="Times" charset="0"/>
              <a:ea typeface="Times" charset="0"/>
              <a:cs typeface="Times" charset="0"/>
            </a:endParaRPr>
          </a:p>
        </p:txBody>
      </p:sp>
      <p:sp>
        <p:nvSpPr>
          <p:cNvPr id="9" name="TextBox 8"/>
          <p:cNvSpPr txBox="1"/>
          <p:nvPr/>
        </p:nvSpPr>
        <p:spPr>
          <a:xfrm>
            <a:off x="5383286" y="2184874"/>
            <a:ext cx="435324" cy="338554"/>
          </a:xfrm>
          <a:prstGeom prst="rect">
            <a:avLst/>
          </a:prstGeom>
          <a:noFill/>
        </p:spPr>
        <p:txBody>
          <a:bodyPr wrap="square" rtlCol="0">
            <a:spAutoFit/>
          </a:bodyPr>
          <a:lstStyle/>
          <a:p>
            <a:r>
              <a:rPr lang="en-US" sz="1600" dirty="0" smtClean="0">
                <a:latin typeface="Times" charset="0"/>
                <a:ea typeface="Times" charset="0"/>
                <a:cs typeface="Times" charset="0"/>
              </a:rPr>
              <a:t>q</a:t>
            </a:r>
            <a:r>
              <a:rPr lang="en-US" sz="1600" baseline="-25000" dirty="0" smtClean="0">
                <a:latin typeface="Times" charset="0"/>
                <a:ea typeface="Times" charset="0"/>
                <a:cs typeface="Times" charset="0"/>
              </a:rPr>
              <a:t>v</a:t>
            </a:r>
            <a:endParaRPr lang="en-US" sz="1600" dirty="0">
              <a:latin typeface="Times" charset="0"/>
              <a:ea typeface="Times" charset="0"/>
              <a:cs typeface="Times" charset="0"/>
            </a:endParaRPr>
          </a:p>
        </p:txBody>
      </p:sp>
      <p:cxnSp>
        <p:nvCxnSpPr>
          <p:cNvPr id="10" name="Elbow Connector 9"/>
          <p:cNvCxnSpPr>
            <a:endCxn id="20" idx="1"/>
          </p:cNvCxnSpPr>
          <p:nvPr/>
        </p:nvCxnSpPr>
        <p:spPr>
          <a:xfrm>
            <a:off x="5828333" y="2877184"/>
            <a:ext cx="612843" cy="582549"/>
          </a:xfrm>
          <a:prstGeom prst="bentConnector3">
            <a:avLst>
              <a:gd name="adj1" fmla="val 1984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p:cNvCxnSpPr/>
          <p:nvPr/>
        </p:nvCxnSpPr>
        <p:spPr>
          <a:xfrm flipV="1">
            <a:off x="5818610" y="3672370"/>
            <a:ext cx="622566" cy="350869"/>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5818610" y="1912722"/>
            <a:ext cx="622566" cy="1139024"/>
            <a:chOff x="3871613" y="1998722"/>
            <a:chExt cx="622566" cy="1139024"/>
          </a:xfrm>
        </p:grpSpPr>
        <p:cxnSp>
          <p:nvCxnSpPr>
            <p:cNvPr id="13" name="Straight Connector 12"/>
            <p:cNvCxnSpPr/>
            <p:nvPr/>
          </p:nvCxnSpPr>
          <p:spPr>
            <a:xfrm>
              <a:off x="3871613" y="1998722"/>
              <a:ext cx="389102" cy="1538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4260715" y="2014111"/>
              <a:ext cx="0" cy="112363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4260715" y="3137746"/>
              <a:ext cx="233464"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grpSp>
        <p:nvGrpSpPr>
          <p:cNvPr id="16" name="Group 15"/>
          <p:cNvGrpSpPr/>
          <p:nvPr/>
        </p:nvGrpSpPr>
        <p:grpSpPr>
          <a:xfrm>
            <a:off x="5818610" y="2354151"/>
            <a:ext cx="622566" cy="861845"/>
            <a:chOff x="3871613" y="2440151"/>
            <a:chExt cx="622566" cy="861845"/>
          </a:xfrm>
        </p:grpSpPr>
        <p:cxnSp>
          <p:nvCxnSpPr>
            <p:cNvPr id="17" name="Elbow Connector 16"/>
            <p:cNvCxnSpPr/>
            <p:nvPr/>
          </p:nvCxnSpPr>
          <p:spPr>
            <a:xfrm>
              <a:off x="3871613" y="2440151"/>
              <a:ext cx="243186" cy="855609"/>
            </a:xfrm>
            <a:prstGeom prst="bentConnector2">
              <a:avLst/>
            </a:prstGeom>
            <a:ln w="19050"/>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4114799" y="3301996"/>
              <a:ext cx="37938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cxnSp>
        <p:nvCxnSpPr>
          <p:cNvPr id="19" name="Straight Arrow Connector 18"/>
          <p:cNvCxnSpPr/>
          <p:nvPr/>
        </p:nvCxnSpPr>
        <p:spPr>
          <a:xfrm flipV="1">
            <a:off x="8172699" y="3160764"/>
            <a:ext cx="187242" cy="1538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8172699" y="3578468"/>
            <a:ext cx="18724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8334417" y="2956553"/>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q</a:t>
            </a:r>
            <a:r>
              <a:rPr lang="en-US" sz="1600" baseline="-25000" dirty="0" err="1">
                <a:latin typeface="Times" charset="0"/>
                <a:ea typeface="Times" charset="0"/>
                <a:cs typeface="Times" charset="0"/>
              </a:rPr>
              <a:t>o</a:t>
            </a:r>
            <a:endParaRPr lang="en-US" sz="1600" dirty="0">
              <a:latin typeface="Times" charset="0"/>
              <a:ea typeface="Times" charset="0"/>
              <a:cs typeface="Times" charset="0"/>
            </a:endParaRPr>
          </a:p>
        </p:txBody>
      </p:sp>
      <p:sp>
        <p:nvSpPr>
          <p:cNvPr id="23" name="TextBox 22"/>
          <p:cNvSpPr txBox="1"/>
          <p:nvPr/>
        </p:nvSpPr>
        <p:spPr>
          <a:xfrm>
            <a:off x="8334417" y="3358868"/>
            <a:ext cx="435324" cy="338554"/>
          </a:xfrm>
          <a:prstGeom prst="rect">
            <a:avLst/>
          </a:prstGeom>
          <a:noFill/>
        </p:spPr>
        <p:txBody>
          <a:bodyPr wrap="square" rtlCol="0">
            <a:spAutoFit/>
          </a:bodyPr>
          <a:lstStyle/>
          <a:p>
            <a:r>
              <a:rPr lang="en-US" sz="1600" dirty="0" smtClean="0">
                <a:latin typeface="Times" charset="0"/>
                <a:ea typeface="Times" charset="0"/>
                <a:cs typeface="Times" charset="0"/>
              </a:rPr>
              <a:t>q</a:t>
            </a:r>
            <a:r>
              <a:rPr lang="en-US" sz="1600" baseline="-25000" dirty="0" smtClean="0">
                <a:latin typeface="Times" charset="0"/>
                <a:ea typeface="Times" charset="0"/>
                <a:cs typeface="Times" charset="0"/>
              </a:rPr>
              <a:t>v</a:t>
            </a:r>
            <a:endParaRPr lang="en-US" sz="1600" dirty="0">
              <a:latin typeface="Times" charset="0"/>
              <a:ea typeface="Times" charset="0"/>
              <a:cs typeface="Times" charset="0"/>
            </a:endParaRPr>
          </a:p>
        </p:txBody>
      </p:sp>
    </p:spTree>
    <p:extLst>
      <p:ext uri="{BB962C8B-B14F-4D97-AF65-F5344CB8AC3E}">
        <p14:creationId xmlns:p14="http://schemas.microsoft.com/office/powerpoint/2010/main" val="910067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04439" y="3793785"/>
            <a:ext cx="4528177" cy="2538819"/>
          </a:xfr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65844" y="257732"/>
            <a:ext cx="2883665" cy="6225702"/>
          </a:xfrm>
          <a:prstGeom prst="rect">
            <a:avLst/>
          </a:prstGeom>
        </p:spPr>
      </p:pic>
      <p:sp>
        <p:nvSpPr>
          <p:cNvPr id="8" name="TextBox 7"/>
          <p:cNvSpPr txBox="1"/>
          <p:nvPr/>
        </p:nvSpPr>
        <p:spPr>
          <a:xfrm>
            <a:off x="505840" y="564204"/>
            <a:ext cx="4377446" cy="1200329"/>
          </a:xfrm>
          <a:prstGeom prst="rect">
            <a:avLst/>
          </a:prstGeom>
          <a:noFill/>
        </p:spPr>
        <p:txBody>
          <a:bodyPr wrap="square" rtlCol="0">
            <a:spAutoFit/>
          </a:bodyPr>
          <a:lstStyle/>
          <a:p>
            <a:r>
              <a:rPr lang="en-US" sz="2400" dirty="0" smtClean="0"/>
              <a:t>STR-Net </a:t>
            </a:r>
            <a:r>
              <a:rPr lang="en-US" sz="2400" b="1" dirty="0" smtClean="0"/>
              <a:t>without sharing parameters</a:t>
            </a:r>
            <a:r>
              <a:rPr lang="en-US" sz="2400" dirty="0" smtClean="0"/>
              <a:t> among inference units (#units = 8)</a:t>
            </a:r>
            <a:endParaRPr lang="en-US" sz="2400" dirty="0"/>
          </a:p>
        </p:txBody>
      </p:sp>
      <p:sp>
        <p:nvSpPr>
          <p:cNvPr id="9" name="TextBox 8"/>
          <p:cNvSpPr txBox="1"/>
          <p:nvPr/>
        </p:nvSpPr>
        <p:spPr>
          <a:xfrm>
            <a:off x="505840" y="1948161"/>
            <a:ext cx="4503905" cy="830997"/>
          </a:xfrm>
          <a:prstGeom prst="rect">
            <a:avLst/>
          </a:prstGeom>
          <a:noFill/>
        </p:spPr>
        <p:txBody>
          <a:bodyPr wrap="square" rtlCol="0">
            <a:spAutoFit/>
          </a:bodyPr>
          <a:lstStyle/>
          <a:p>
            <a:r>
              <a:rPr lang="en-US" sz="2400" dirty="0" smtClean="0"/>
              <a:t>STR-Net </a:t>
            </a:r>
            <a:r>
              <a:rPr lang="en-US" sz="2400" b="1" dirty="0" smtClean="0"/>
              <a:t>with sharing parameters</a:t>
            </a:r>
            <a:r>
              <a:rPr lang="en-US" sz="2400" dirty="0" smtClean="0"/>
              <a:t> among inference units (#units = 8)</a:t>
            </a:r>
            <a:endParaRPr lang="en-US" sz="2400" dirty="0"/>
          </a:p>
        </p:txBody>
      </p:sp>
      <p:sp>
        <p:nvSpPr>
          <p:cNvPr id="10" name="Right Arrow 9"/>
          <p:cNvSpPr/>
          <p:nvPr/>
        </p:nvSpPr>
        <p:spPr>
          <a:xfrm>
            <a:off x="4456080" y="964951"/>
            <a:ext cx="768485" cy="3988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p:cNvSpPr/>
          <p:nvPr/>
        </p:nvSpPr>
        <p:spPr>
          <a:xfrm rot="5400000">
            <a:off x="2373549" y="2971749"/>
            <a:ext cx="768485" cy="3988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745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repeatCount="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repeatCount="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1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 RL Agent</a:t>
            </a:r>
            <a:endParaRPr lang="en-US" dirty="0"/>
          </a:p>
        </p:txBody>
      </p:sp>
      <p:grpSp>
        <p:nvGrpSpPr>
          <p:cNvPr id="45" name="Group 44"/>
          <p:cNvGrpSpPr/>
          <p:nvPr/>
        </p:nvGrpSpPr>
        <p:grpSpPr>
          <a:xfrm>
            <a:off x="107004" y="1536969"/>
            <a:ext cx="8735437" cy="3234395"/>
            <a:chOff x="359923" y="1887813"/>
            <a:chExt cx="8696526" cy="3301846"/>
          </a:xfrm>
        </p:grpSpPr>
        <p:sp>
          <p:nvSpPr>
            <p:cNvPr id="4" name="Rounded Rectangle 3"/>
            <p:cNvSpPr/>
            <p:nvPr/>
          </p:nvSpPr>
          <p:spPr>
            <a:xfrm>
              <a:off x="4396901" y="2441646"/>
              <a:ext cx="3404679" cy="2324911"/>
            </a:xfrm>
            <a:prstGeom prst="roundRect">
              <a:avLst/>
            </a:prstGeom>
            <a:ln w="19050">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ounded Rectangle 4"/>
            <p:cNvSpPr/>
            <p:nvPr/>
          </p:nvSpPr>
          <p:spPr>
            <a:xfrm>
              <a:off x="1731523" y="2441646"/>
              <a:ext cx="1682885" cy="2324911"/>
            </a:xfrm>
            <a:prstGeom prst="roundRect">
              <a:avLst/>
            </a:prstGeom>
            <a:ln w="19050">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Trapezoid 5"/>
            <p:cNvSpPr/>
            <p:nvPr/>
          </p:nvSpPr>
          <p:spPr>
            <a:xfrm rot="5400000">
              <a:off x="2229807" y="3553133"/>
              <a:ext cx="778720" cy="1259731"/>
            </a:xfrm>
            <a:prstGeom prst="trapezoid">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7" name="Trapezoid 6"/>
            <p:cNvSpPr/>
            <p:nvPr/>
          </p:nvSpPr>
          <p:spPr>
            <a:xfrm rot="5400000">
              <a:off x="2229806" y="2407077"/>
              <a:ext cx="778720" cy="1259731"/>
            </a:xfrm>
            <a:prstGeom prst="trapezoid">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743" y="2647583"/>
              <a:ext cx="801948" cy="1097066"/>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743" y="3793638"/>
              <a:ext cx="803013" cy="1060468"/>
            </a:xfrm>
            <a:prstGeom prst="rect">
              <a:avLst/>
            </a:prstGeom>
          </p:spPr>
        </p:pic>
        <p:sp>
          <p:nvSpPr>
            <p:cNvPr id="10" name="TextBox 9"/>
            <p:cNvSpPr txBox="1"/>
            <p:nvPr/>
          </p:nvSpPr>
          <p:spPr>
            <a:xfrm>
              <a:off x="359923" y="4766557"/>
              <a:ext cx="418289" cy="369332"/>
            </a:xfrm>
            <a:prstGeom prst="rect">
              <a:avLst/>
            </a:prstGeom>
            <a:solidFill>
              <a:schemeClr val="bg1"/>
            </a:solidFill>
          </p:spPr>
          <p:txBody>
            <a:bodyPr wrap="square" rtlCol="0">
              <a:spAutoFit/>
            </a:bodyPr>
            <a:lstStyle/>
            <a:p>
              <a:endParaRPr lang="en-US" dirty="0"/>
            </a:p>
          </p:txBody>
        </p:sp>
        <p:sp>
          <p:nvSpPr>
            <p:cNvPr id="11" name="TextBox 10"/>
            <p:cNvSpPr txBox="1"/>
            <p:nvPr/>
          </p:nvSpPr>
          <p:spPr>
            <a:xfrm>
              <a:off x="1743996" y="4851105"/>
              <a:ext cx="1658571" cy="338554"/>
            </a:xfrm>
            <a:prstGeom prst="rect">
              <a:avLst/>
            </a:prstGeom>
            <a:noFill/>
          </p:spPr>
          <p:txBody>
            <a:bodyPr wrap="square" rtlCol="0">
              <a:spAutoFit/>
            </a:bodyPr>
            <a:lstStyle/>
            <a:p>
              <a:r>
                <a:rPr lang="en-US" sz="1600" b="1" dirty="0" smtClean="0"/>
                <a:t>Two-stream CNN</a:t>
              </a:r>
              <a:endParaRPr lang="en-US" sz="1600" b="1" dirty="0"/>
            </a:p>
          </p:txBody>
        </p:sp>
        <p:sp>
          <p:nvSpPr>
            <p:cNvPr id="12" name="TextBox 11"/>
            <p:cNvSpPr txBox="1"/>
            <p:nvPr/>
          </p:nvSpPr>
          <p:spPr>
            <a:xfrm>
              <a:off x="2152238" y="2852275"/>
              <a:ext cx="933855" cy="369332"/>
            </a:xfrm>
            <a:prstGeom prst="rect">
              <a:avLst/>
            </a:prstGeom>
            <a:noFill/>
          </p:spPr>
          <p:txBody>
            <a:bodyPr wrap="square" rtlCol="0">
              <a:spAutoFit/>
            </a:bodyPr>
            <a:lstStyle/>
            <a:p>
              <a:r>
                <a:rPr lang="en-US" smtClean="0"/>
                <a:t>VGG-16</a:t>
              </a:r>
              <a:endParaRPr lang="en-US"/>
            </a:p>
          </p:txBody>
        </p:sp>
        <p:sp>
          <p:nvSpPr>
            <p:cNvPr id="13" name="TextBox 12"/>
            <p:cNvSpPr txBox="1"/>
            <p:nvPr/>
          </p:nvSpPr>
          <p:spPr>
            <a:xfrm>
              <a:off x="2152237" y="3998331"/>
              <a:ext cx="933855" cy="369332"/>
            </a:xfrm>
            <a:prstGeom prst="rect">
              <a:avLst/>
            </a:prstGeom>
            <a:noFill/>
          </p:spPr>
          <p:txBody>
            <a:bodyPr wrap="square" rtlCol="0">
              <a:spAutoFit/>
            </a:bodyPr>
            <a:lstStyle/>
            <a:p>
              <a:r>
                <a:rPr lang="en-US" smtClean="0"/>
                <a:t>VGG-16</a:t>
              </a:r>
              <a:endParaRPr lang="en-US"/>
            </a:p>
          </p:txBody>
        </p:sp>
        <p:cxnSp>
          <p:nvCxnSpPr>
            <p:cNvPr id="14" name="Straight Arrow Connector 13"/>
            <p:cNvCxnSpPr/>
            <p:nvPr/>
          </p:nvCxnSpPr>
          <p:spPr>
            <a:xfrm>
              <a:off x="1498691" y="3036942"/>
              <a:ext cx="49061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498691" y="4182998"/>
              <a:ext cx="49061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562271" y="2982433"/>
              <a:ext cx="1731523" cy="1243336"/>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t>STR-Net</a:t>
              </a:r>
            </a:p>
            <a:p>
              <a:pPr algn="ctr"/>
              <a:r>
                <a:rPr lang="en-US" sz="1400" dirty="0" smtClean="0"/>
                <a:t>(Spatiotemporal Relational Network)</a:t>
              </a:r>
              <a:endParaRPr lang="en-US" sz="1400" dirty="0"/>
            </a:p>
          </p:txBody>
        </p:sp>
        <p:sp>
          <p:nvSpPr>
            <p:cNvPr id="17" name="TextBox 16"/>
            <p:cNvSpPr txBox="1"/>
            <p:nvPr/>
          </p:nvSpPr>
          <p:spPr>
            <a:xfrm>
              <a:off x="3514104" y="2852275"/>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X</a:t>
              </a:r>
              <a:r>
                <a:rPr lang="en-US" sz="1600" baseline="-25000" dirty="0" err="1" smtClean="0">
                  <a:latin typeface="Times" charset="0"/>
                  <a:ea typeface="Times" charset="0"/>
                  <a:cs typeface="Times" charset="0"/>
                </a:rPr>
                <a:t>s</a:t>
              </a:r>
              <a:endParaRPr lang="en-US" sz="1600" dirty="0">
                <a:latin typeface="Times" charset="0"/>
                <a:ea typeface="Times" charset="0"/>
                <a:cs typeface="Times" charset="0"/>
              </a:endParaRPr>
            </a:p>
          </p:txBody>
        </p:sp>
        <p:sp>
          <p:nvSpPr>
            <p:cNvPr id="18" name="TextBox 17"/>
            <p:cNvSpPr txBox="1"/>
            <p:nvPr/>
          </p:nvSpPr>
          <p:spPr>
            <a:xfrm>
              <a:off x="3504382" y="3998331"/>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X</a:t>
              </a:r>
              <a:r>
                <a:rPr lang="en-US" sz="1600" baseline="-25000" dirty="0" err="1">
                  <a:latin typeface="Times" charset="0"/>
                  <a:ea typeface="Times" charset="0"/>
                  <a:cs typeface="Times" charset="0"/>
                </a:rPr>
                <a:t>t</a:t>
              </a:r>
              <a:endParaRPr lang="en-US" sz="1600" dirty="0">
                <a:latin typeface="Times" charset="0"/>
                <a:ea typeface="Times" charset="0"/>
                <a:cs typeface="Times" charset="0"/>
              </a:endParaRPr>
            </a:p>
          </p:txBody>
        </p:sp>
        <p:sp>
          <p:nvSpPr>
            <p:cNvPr id="19" name="TextBox 18"/>
            <p:cNvSpPr txBox="1"/>
            <p:nvPr/>
          </p:nvSpPr>
          <p:spPr>
            <a:xfrm>
              <a:off x="3504382" y="1887813"/>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q</a:t>
              </a:r>
              <a:r>
                <a:rPr lang="en-US" sz="1600" baseline="-25000" dirty="0" err="1">
                  <a:latin typeface="Times" charset="0"/>
                  <a:ea typeface="Times" charset="0"/>
                  <a:cs typeface="Times" charset="0"/>
                </a:rPr>
                <a:t>o</a:t>
              </a:r>
              <a:endParaRPr lang="en-US" sz="1600" dirty="0">
                <a:latin typeface="Times" charset="0"/>
                <a:ea typeface="Times" charset="0"/>
                <a:cs typeface="Times" charset="0"/>
              </a:endParaRPr>
            </a:p>
          </p:txBody>
        </p:sp>
        <p:sp>
          <p:nvSpPr>
            <p:cNvPr id="20" name="TextBox 19"/>
            <p:cNvSpPr txBox="1"/>
            <p:nvPr/>
          </p:nvSpPr>
          <p:spPr>
            <a:xfrm>
              <a:off x="3504382" y="2329243"/>
              <a:ext cx="435324" cy="338554"/>
            </a:xfrm>
            <a:prstGeom prst="rect">
              <a:avLst/>
            </a:prstGeom>
            <a:noFill/>
          </p:spPr>
          <p:txBody>
            <a:bodyPr wrap="square" rtlCol="0">
              <a:spAutoFit/>
            </a:bodyPr>
            <a:lstStyle/>
            <a:p>
              <a:r>
                <a:rPr lang="en-US" sz="1600" dirty="0" smtClean="0">
                  <a:latin typeface="Times" charset="0"/>
                  <a:ea typeface="Times" charset="0"/>
                  <a:cs typeface="Times" charset="0"/>
                </a:rPr>
                <a:t>q</a:t>
              </a:r>
              <a:r>
                <a:rPr lang="en-US" sz="1600" baseline="-25000" dirty="0" smtClean="0">
                  <a:latin typeface="Times" charset="0"/>
                  <a:ea typeface="Times" charset="0"/>
                  <a:cs typeface="Times" charset="0"/>
                </a:rPr>
                <a:t>v</a:t>
              </a:r>
              <a:endParaRPr lang="en-US" sz="1600" dirty="0">
                <a:latin typeface="Times" charset="0"/>
                <a:ea typeface="Times" charset="0"/>
                <a:cs typeface="Times" charset="0"/>
              </a:endParaRPr>
            </a:p>
          </p:txBody>
        </p:sp>
        <p:cxnSp>
          <p:nvCxnSpPr>
            <p:cNvPr id="21" name="Elbow Connector 20"/>
            <p:cNvCxnSpPr>
              <a:stCxn id="20" idx="3"/>
              <a:endCxn id="19" idx="1"/>
            </p:cNvCxnSpPr>
            <p:nvPr/>
          </p:nvCxnSpPr>
          <p:spPr>
            <a:xfrm>
              <a:off x="3949428" y="3021552"/>
              <a:ext cx="612843" cy="582550"/>
            </a:xfrm>
            <a:prstGeom prst="bentConnector3">
              <a:avLst>
                <a:gd name="adj1" fmla="val 1984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21" idx="3"/>
            </p:cNvCxnSpPr>
            <p:nvPr/>
          </p:nvCxnSpPr>
          <p:spPr>
            <a:xfrm flipV="1">
              <a:off x="3939706" y="3816740"/>
              <a:ext cx="622565" cy="350870"/>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3939706" y="2057089"/>
              <a:ext cx="622565" cy="1139024"/>
              <a:chOff x="3871616" y="1998723"/>
              <a:chExt cx="622563" cy="1139023"/>
            </a:xfrm>
          </p:grpSpPr>
          <p:cxnSp>
            <p:nvCxnSpPr>
              <p:cNvPr id="24" name="Straight Connector 23"/>
              <p:cNvCxnSpPr>
                <a:stCxn id="22" idx="3"/>
              </p:cNvCxnSpPr>
              <p:nvPr/>
            </p:nvCxnSpPr>
            <p:spPr>
              <a:xfrm>
                <a:off x="3871616" y="1998723"/>
                <a:ext cx="389103" cy="1538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260715" y="2014111"/>
                <a:ext cx="0" cy="112363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4260715" y="3137746"/>
                <a:ext cx="233464"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3939706" y="2498519"/>
              <a:ext cx="622565" cy="861846"/>
              <a:chOff x="3871616" y="2440152"/>
              <a:chExt cx="622563" cy="861844"/>
            </a:xfrm>
          </p:grpSpPr>
          <p:cxnSp>
            <p:nvCxnSpPr>
              <p:cNvPr id="28" name="Elbow Connector 27"/>
              <p:cNvCxnSpPr>
                <a:stCxn id="23" idx="3"/>
              </p:cNvCxnSpPr>
              <p:nvPr/>
            </p:nvCxnSpPr>
            <p:spPr>
              <a:xfrm>
                <a:off x="3871616" y="2440152"/>
                <a:ext cx="243186" cy="855607"/>
              </a:xfrm>
              <a:prstGeom prst="bentConnector2">
                <a:avLst/>
              </a:prstGeom>
              <a:ln w="19050"/>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4114799" y="3301996"/>
                <a:ext cx="37938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cxnSp>
          <p:nvCxnSpPr>
            <p:cNvPr id="30" name="Straight Arrow Connector 29"/>
            <p:cNvCxnSpPr>
              <a:endCxn id="20" idx="1"/>
            </p:cNvCxnSpPr>
            <p:nvPr/>
          </p:nvCxnSpPr>
          <p:spPr>
            <a:xfrm flipV="1">
              <a:off x="3259076" y="3021552"/>
              <a:ext cx="255028" cy="2378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3250885" y="4182997"/>
              <a:ext cx="26322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6481036" y="3135855"/>
              <a:ext cx="435324" cy="338554"/>
            </a:xfrm>
            <a:prstGeom prst="rect">
              <a:avLst/>
            </a:prstGeom>
            <a:noFill/>
          </p:spPr>
          <p:txBody>
            <a:bodyPr wrap="square" rtlCol="0">
              <a:spAutoFit/>
            </a:bodyPr>
            <a:lstStyle/>
            <a:p>
              <a:r>
                <a:rPr lang="en-US" sz="1600" dirty="0" err="1" smtClean="0">
                  <a:latin typeface="Times" charset="0"/>
                  <a:ea typeface="Times" charset="0"/>
                  <a:cs typeface="Times" charset="0"/>
                </a:rPr>
                <a:t>q</a:t>
              </a:r>
              <a:r>
                <a:rPr lang="en-US" sz="1600" baseline="-25000" dirty="0" err="1">
                  <a:latin typeface="Times" charset="0"/>
                  <a:ea typeface="Times" charset="0"/>
                  <a:cs typeface="Times" charset="0"/>
                </a:rPr>
                <a:t>o</a:t>
              </a:r>
              <a:endParaRPr lang="en-US" sz="1600" dirty="0">
                <a:latin typeface="Times" charset="0"/>
                <a:ea typeface="Times" charset="0"/>
                <a:cs typeface="Times" charset="0"/>
              </a:endParaRPr>
            </a:p>
          </p:txBody>
        </p:sp>
        <p:sp>
          <p:nvSpPr>
            <p:cNvPr id="33" name="TextBox 32"/>
            <p:cNvSpPr txBox="1"/>
            <p:nvPr/>
          </p:nvSpPr>
          <p:spPr>
            <a:xfrm>
              <a:off x="6481036" y="3538170"/>
              <a:ext cx="435324" cy="338554"/>
            </a:xfrm>
            <a:prstGeom prst="rect">
              <a:avLst/>
            </a:prstGeom>
            <a:noFill/>
          </p:spPr>
          <p:txBody>
            <a:bodyPr wrap="square" rtlCol="0">
              <a:spAutoFit/>
            </a:bodyPr>
            <a:lstStyle/>
            <a:p>
              <a:r>
                <a:rPr lang="en-US" sz="1600" dirty="0" smtClean="0">
                  <a:latin typeface="Times" charset="0"/>
                  <a:ea typeface="Times" charset="0"/>
                  <a:cs typeface="Times" charset="0"/>
                </a:rPr>
                <a:t>q</a:t>
              </a:r>
              <a:r>
                <a:rPr lang="en-US" sz="1600" baseline="-25000" dirty="0" smtClean="0">
                  <a:latin typeface="Times" charset="0"/>
                  <a:ea typeface="Times" charset="0"/>
                  <a:cs typeface="Times" charset="0"/>
                </a:rPr>
                <a:t>v</a:t>
              </a:r>
              <a:endParaRPr lang="en-US" sz="1600" dirty="0">
                <a:latin typeface="Times" charset="0"/>
                <a:ea typeface="Times" charset="0"/>
                <a:cs typeface="Times" charset="0"/>
              </a:endParaRPr>
            </a:p>
          </p:txBody>
        </p:sp>
        <p:cxnSp>
          <p:nvCxnSpPr>
            <p:cNvPr id="34" name="Straight Arrow Connector 33"/>
            <p:cNvCxnSpPr/>
            <p:nvPr/>
          </p:nvCxnSpPr>
          <p:spPr>
            <a:xfrm flipV="1">
              <a:off x="6293794" y="3305132"/>
              <a:ext cx="187242" cy="1538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6293794" y="3722837"/>
              <a:ext cx="18724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6" name="Right Brace 35"/>
            <p:cNvSpPr/>
            <p:nvPr/>
          </p:nvSpPr>
          <p:spPr>
            <a:xfrm>
              <a:off x="6804489" y="3247936"/>
              <a:ext cx="223741" cy="572030"/>
            </a:xfrm>
            <a:prstGeom prst="rightBrace">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7" name="Straight Arrow Connector 36"/>
            <p:cNvCxnSpPr/>
            <p:nvPr/>
          </p:nvCxnSpPr>
          <p:spPr>
            <a:xfrm>
              <a:off x="6925040" y="3538148"/>
              <a:ext cx="31477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8" name="Rounded Rectangle 37"/>
            <p:cNvSpPr/>
            <p:nvPr/>
          </p:nvSpPr>
          <p:spPr>
            <a:xfrm>
              <a:off x="7267948" y="2917145"/>
              <a:ext cx="415863" cy="1273823"/>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t>LSTM</a:t>
              </a:r>
              <a:endParaRPr lang="en-US" dirty="0"/>
            </a:p>
          </p:txBody>
        </p:sp>
        <p:cxnSp>
          <p:nvCxnSpPr>
            <p:cNvPr id="39" name="Straight Arrow Connector 38"/>
            <p:cNvCxnSpPr/>
            <p:nvPr/>
          </p:nvCxnSpPr>
          <p:spPr>
            <a:xfrm>
              <a:off x="7683812" y="3554057"/>
              <a:ext cx="31719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8035399" y="3349284"/>
              <a:ext cx="1021050" cy="338554"/>
            </a:xfrm>
            <a:prstGeom prst="rect">
              <a:avLst/>
            </a:prstGeom>
            <a:noFill/>
          </p:spPr>
          <p:txBody>
            <a:bodyPr wrap="square" rtlCol="0">
              <a:spAutoFit/>
            </a:bodyPr>
            <a:lstStyle/>
            <a:p>
              <a:r>
                <a:rPr lang="en-US" sz="1600" dirty="0" err="1" smtClean="0">
                  <a:latin typeface="Times" charset="0"/>
                  <a:ea typeface="Times" charset="0"/>
                  <a:cs typeface="Times" charset="0"/>
                </a:rPr>
                <a:t>P</a:t>
              </a:r>
              <a:r>
                <a:rPr lang="en-US" sz="1600" baseline="-25000" dirty="0" err="1" smtClean="0">
                  <a:latin typeface="Times" charset="0"/>
                  <a:ea typeface="Times" charset="0"/>
                  <a:cs typeface="Times" charset="0"/>
                </a:rPr>
                <a:t>activity</a:t>
              </a:r>
              <a:r>
                <a:rPr lang="en-US" sz="1600" dirty="0" smtClean="0">
                  <a:latin typeface="Times" charset="0"/>
                  <a:ea typeface="Times" charset="0"/>
                  <a:cs typeface="Times" charset="0"/>
                </a:rPr>
                <a:t>(t)</a:t>
              </a:r>
              <a:endParaRPr lang="en-US" sz="1600" dirty="0">
                <a:latin typeface="Times" charset="0"/>
                <a:ea typeface="Times" charset="0"/>
                <a:cs typeface="Times" charset="0"/>
              </a:endParaRPr>
            </a:p>
          </p:txBody>
        </p:sp>
        <p:sp>
          <p:nvSpPr>
            <p:cNvPr id="41" name="TextBox 40"/>
            <p:cNvSpPr txBox="1"/>
            <p:nvPr/>
          </p:nvSpPr>
          <p:spPr>
            <a:xfrm>
              <a:off x="5269956" y="4848741"/>
              <a:ext cx="1658571" cy="338554"/>
            </a:xfrm>
            <a:prstGeom prst="rect">
              <a:avLst/>
            </a:prstGeom>
            <a:noFill/>
          </p:spPr>
          <p:txBody>
            <a:bodyPr wrap="square" rtlCol="0">
              <a:spAutoFit/>
            </a:bodyPr>
            <a:lstStyle/>
            <a:p>
              <a:pPr algn="ctr"/>
              <a:r>
                <a:rPr lang="en-US" sz="1600" b="1" dirty="0" smtClean="0"/>
                <a:t>RL Agent</a:t>
              </a:r>
              <a:endParaRPr lang="en-US" sz="1600" b="1" dirty="0"/>
            </a:p>
          </p:txBody>
        </p:sp>
      </p:grpSp>
    </p:spTree>
    <p:extLst>
      <p:ext uri="{BB962C8B-B14F-4D97-AF65-F5344CB8AC3E}">
        <p14:creationId xmlns:p14="http://schemas.microsoft.com/office/powerpoint/2010/main" val="59480557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 RL Agent</a:t>
            </a:r>
            <a:endParaRPr lang="en-US" dirty="0"/>
          </a:p>
        </p:txBody>
      </p:sp>
      <p:sp>
        <p:nvSpPr>
          <p:cNvPr id="4" name="Rounded Rectangle 3"/>
          <p:cNvSpPr/>
          <p:nvPr/>
        </p:nvSpPr>
        <p:spPr>
          <a:xfrm>
            <a:off x="4162045" y="2079488"/>
            <a:ext cx="3419913" cy="2277417"/>
          </a:xfrm>
          <a:prstGeom prst="roundRect">
            <a:avLst/>
          </a:prstGeom>
          <a:ln w="19050">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Trapezoid 5"/>
          <p:cNvSpPr/>
          <p:nvPr/>
        </p:nvSpPr>
        <p:spPr>
          <a:xfrm rot="5400000">
            <a:off x="1994951" y="3152584"/>
            <a:ext cx="762812" cy="1265367"/>
          </a:xfrm>
          <a:prstGeom prst="trapezoid">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7" name="Trapezoid 6"/>
          <p:cNvSpPr/>
          <p:nvPr/>
        </p:nvSpPr>
        <p:spPr>
          <a:xfrm rot="5400000">
            <a:off x="1994950" y="2029940"/>
            <a:ext cx="762812" cy="1265367"/>
          </a:xfrm>
          <a:prstGeom prst="trapezoid">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331" y="2281218"/>
            <a:ext cx="805536" cy="1074655"/>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5331" y="3403861"/>
            <a:ext cx="806606" cy="1038804"/>
          </a:xfrm>
          <a:prstGeom prst="rect">
            <a:avLst/>
          </a:prstGeom>
        </p:spPr>
      </p:pic>
      <p:sp>
        <p:nvSpPr>
          <p:cNvPr id="10" name="TextBox 9"/>
          <p:cNvSpPr txBox="1"/>
          <p:nvPr/>
        </p:nvSpPr>
        <p:spPr>
          <a:xfrm>
            <a:off x="107004" y="4356905"/>
            <a:ext cx="420161" cy="361787"/>
          </a:xfrm>
          <a:prstGeom prst="rect">
            <a:avLst/>
          </a:prstGeom>
          <a:solidFill>
            <a:schemeClr val="bg1"/>
          </a:solidFill>
        </p:spPr>
        <p:txBody>
          <a:bodyPr wrap="square" rtlCol="0">
            <a:spAutoFit/>
          </a:bodyPr>
          <a:lstStyle/>
          <a:p>
            <a:endParaRPr lang="en-US" dirty="0"/>
          </a:p>
        </p:txBody>
      </p:sp>
      <p:sp>
        <p:nvSpPr>
          <p:cNvPr id="11" name="TextBox 10"/>
          <p:cNvSpPr txBox="1"/>
          <p:nvPr/>
        </p:nvSpPr>
        <p:spPr>
          <a:xfrm>
            <a:off x="830434" y="4437410"/>
            <a:ext cx="1665992" cy="338554"/>
          </a:xfrm>
          <a:prstGeom prst="rect">
            <a:avLst/>
          </a:prstGeom>
          <a:noFill/>
        </p:spPr>
        <p:txBody>
          <a:bodyPr wrap="square" rtlCol="0">
            <a:spAutoFit/>
          </a:bodyPr>
          <a:lstStyle/>
          <a:p>
            <a:pPr algn="ctr"/>
            <a:r>
              <a:rPr lang="en-US" sz="1600" b="1" smtClean="0"/>
              <a:t>Environment</a:t>
            </a:r>
            <a:endParaRPr lang="en-US" sz="1600" b="1" dirty="0"/>
          </a:p>
        </p:txBody>
      </p:sp>
      <p:sp>
        <p:nvSpPr>
          <p:cNvPr id="12" name="TextBox 11"/>
          <p:cNvSpPr txBox="1"/>
          <p:nvPr/>
        </p:nvSpPr>
        <p:spPr>
          <a:xfrm>
            <a:off x="1907338" y="2481729"/>
            <a:ext cx="938033" cy="361787"/>
          </a:xfrm>
          <a:prstGeom prst="rect">
            <a:avLst/>
          </a:prstGeom>
          <a:noFill/>
        </p:spPr>
        <p:txBody>
          <a:bodyPr wrap="square" rtlCol="0">
            <a:spAutoFit/>
          </a:bodyPr>
          <a:lstStyle/>
          <a:p>
            <a:r>
              <a:rPr lang="en-US" smtClean="0"/>
              <a:t>VGG-16</a:t>
            </a:r>
            <a:endParaRPr lang="en-US"/>
          </a:p>
        </p:txBody>
      </p:sp>
      <p:sp>
        <p:nvSpPr>
          <p:cNvPr id="13" name="TextBox 12"/>
          <p:cNvSpPr txBox="1"/>
          <p:nvPr/>
        </p:nvSpPr>
        <p:spPr>
          <a:xfrm>
            <a:off x="1907337" y="3604373"/>
            <a:ext cx="938033" cy="361787"/>
          </a:xfrm>
          <a:prstGeom prst="rect">
            <a:avLst/>
          </a:prstGeom>
          <a:noFill/>
        </p:spPr>
        <p:txBody>
          <a:bodyPr wrap="square" rtlCol="0">
            <a:spAutoFit/>
          </a:bodyPr>
          <a:lstStyle/>
          <a:p>
            <a:r>
              <a:rPr lang="en-US" smtClean="0"/>
              <a:t>VGG-16</a:t>
            </a:r>
            <a:endParaRPr lang="en-US"/>
          </a:p>
        </p:txBody>
      </p:sp>
      <p:cxnSp>
        <p:nvCxnSpPr>
          <p:cNvPr id="14" name="Straight Arrow Connector 13"/>
          <p:cNvCxnSpPr/>
          <p:nvPr/>
        </p:nvCxnSpPr>
        <p:spPr>
          <a:xfrm>
            <a:off x="1250867" y="2662623"/>
            <a:ext cx="49280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250867" y="3785267"/>
            <a:ext cx="49280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328155" y="2609228"/>
            <a:ext cx="1739270" cy="121793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t>STR-Net</a:t>
            </a:r>
          </a:p>
          <a:p>
            <a:pPr algn="ctr"/>
            <a:r>
              <a:rPr lang="en-US" sz="1400" dirty="0" smtClean="0"/>
              <a:t>(Spatiotemporal Relational Network)</a:t>
            </a:r>
            <a:endParaRPr lang="en-US" sz="1400" dirty="0"/>
          </a:p>
        </p:txBody>
      </p:sp>
      <p:sp>
        <p:nvSpPr>
          <p:cNvPr id="17" name="TextBox 16"/>
          <p:cNvSpPr txBox="1"/>
          <p:nvPr/>
        </p:nvSpPr>
        <p:spPr>
          <a:xfrm>
            <a:off x="3275298" y="2481729"/>
            <a:ext cx="437272" cy="331638"/>
          </a:xfrm>
          <a:prstGeom prst="rect">
            <a:avLst/>
          </a:prstGeom>
          <a:noFill/>
        </p:spPr>
        <p:txBody>
          <a:bodyPr wrap="square" rtlCol="0">
            <a:spAutoFit/>
          </a:bodyPr>
          <a:lstStyle/>
          <a:p>
            <a:r>
              <a:rPr lang="en-US" sz="1600" dirty="0" err="1" smtClean="0">
                <a:latin typeface="Times" charset="0"/>
                <a:ea typeface="Times" charset="0"/>
                <a:cs typeface="Times" charset="0"/>
              </a:rPr>
              <a:t>X</a:t>
            </a:r>
            <a:r>
              <a:rPr lang="en-US" sz="1600" baseline="-25000" dirty="0" err="1" smtClean="0">
                <a:latin typeface="Times" charset="0"/>
                <a:ea typeface="Times" charset="0"/>
                <a:cs typeface="Times" charset="0"/>
              </a:rPr>
              <a:t>s</a:t>
            </a:r>
            <a:endParaRPr lang="en-US" sz="1600" dirty="0">
              <a:latin typeface="Times" charset="0"/>
              <a:ea typeface="Times" charset="0"/>
              <a:cs typeface="Times" charset="0"/>
            </a:endParaRPr>
          </a:p>
        </p:txBody>
      </p:sp>
      <p:sp>
        <p:nvSpPr>
          <p:cNvPr id="18" name="TextBox 17"/>
          <p:cNvSpPr txBox="1"/>
          <p:nvPr/>
        </p:nvSpPr>
        <p:spPr>
          <a:xfrm>
            <a:off x="3265532" y="3604373"/>
            <a:ext cx="437272" cy="331638"/>
          </a:xfrm>
          <a:prstGeom prst="rect">
            <a:avLst/>
          </a:prstGeom>
          <a:noFill/>
        </p:spPr>
        <p:txBody>
          <a:bodyPr wrap="square" rtlCol="0">
            <a:spAutoFit/>
          </a:bodyPr>
          <a:lstStyle/>
          <a:p>
            <a:r>
              <a:rPr lang="en-US" sz="1600" dirty="0" err="1" smtClean="0">
                <a:latin typeface="Times" charset="0"/>
                <a:ea typeface="Times" charset="0"/>
                <a:cs typeface="Times" charset="0"/>
              </a:rPr>
              <a:t>X</a:t>
            </a:r>
            <a:r>
              <a:rPr lang="en-US" sz="1600" baseline="-25000" dirty="0" err="1">
                <a:latin typeface="Times" charset="0"/>
                <a:ea typeface="Times" charset="0"/>
                <a:cs typeface="Times" charset="0"/>
              </a:rPr>
              <a:t>t</a:t>
            </a:r>
            <a:endParaRPr lang="en-US" sz="1600" dirty="0">
              <a:latin typeface="Times" charset="0"/>
              <a:ea typeface="Times" charset="0"/>
              <a:cs typeface="Times" charset="0"/>
            </a:endParaRPr>
          </a:p>
        </p:txBody>
      </p:sp>
      <p:sp>
        <p:nvSpPr>
          <p:cNvPr id="19" name="TextBox 18"/>
          <p:cNvSpPr txBox="1"/>
          <p:nvPr/>
        </p:nvSpPr>
        <p:spPr>
          <a:xfrm>
            <a:off x="3265532" y="1536969"/>
            <a:ext cx="437272" cy="331638"/>
          </a:xfrm>
          <a:prstGeom prst="rect">
            <a:avLst/>
          </a:prstGeom>
          <a:noFill/>
        </p:spPr>
        <p:txBody>
          <a:bodyPr wrap="square" rtlCol="0">
            <a:spAutoFit/>
          </a:bodyPr>
          <a:lstStyle/>
          <a:p>
            <a:r>
              <a:rPr lang="en-US" sz="1600" dirty="0" err="1" smtClean="0">
                <a:latin typeface="Times" charset="0"/>
                <a:ea typeface="Times" charset="0"/>
                <a:cs typeface="Times" charset="0"/>
              </a:rPr>
              <a:t>q</a:t>
            </a:r>
            <a:r>
              <a:rPr lang="en-US" sz="1600" baseline="-25000" dirty="0" err="1">
                <a:latin typeface="Times" charset="0"/>
                <a:ea typeface="Times" charset="0"/>
                <a:cs typeface="Times" charset="0"/>
              </a:rPr>
              <a:t>o</a:t>
            </a:r>
            <a:endParaRPr lang="en-US" sz="1600" dirty="0">
              <a:latin typeface="Times" charset="0"/>
              <a:ea typeface="Times" charset="0"/>
              <a:cs typeface="Times" charset="0"/>
            </a:endParaRPr>
          </a:p>
        </p:txBody>
      </p:sp>
      <p:sp>
        <p:nvSpPr>
          <p:cNvPr id="20" name="TextBox 19"/>
          <p:cNvSpPr txBox="1"/>
          <p:nvPr/>
        </p:nvSpPr>
        <p:spPr>
          <a:xfrm>
            <a:off x="3265532" y="1969381"/>
            <a:ext cx="437272" cy="331638"/>
          </a:xfrm>
          <a:prstGeom prst="rect">
            <a:avLst/>
          </a:prstGeom>
          <a:noFill/>
        </p:spPr>
        <p:txBody>
          <a:bodyPr wrap="square" rtlCol="0">
            <a:spAutoFit/>
          </a:bodyPr>
          <a:lstStyle/>
          <a:p>
            <a:r>
              <a:rPr lang="en-US" sz="1600" dirty="0" smtClean="0">
                <a:latin typeface="Times" charset="0"/>
                <a:ea typeface="Times" charset="0"/>
                <a:cs typeface="Times" charset="0"/>
              </a:rPr>
              <a:t>q</a:t>
            </a:r>
            <a:r>
              <a:rPr lang="en-US" sz="1600" baseline="-25000" dirty="0" smtClean="0">
                <a:latin typeface="Times" charset="0"/>
                <a:ea typeface="Times" charset="0"/>
                <a:cs typeface="Times" charset="0"/>
              </a:rPr>
              <a:t>v</a:t>
            </a:r>
            <a:endParaRPr lang="en-US" sz="1600" dirty="0">
              <a:latin typeface="Times" charset="0"/>
              <a:ea typeface="Times" charset="0"/>
              <a:cs typeface="Times" charset="0"/>
            </a:endParaRPr>
          </a:p>
        </p:txBody>
      </p:sp>
      <p:cxnSp>
        <p:nvCxnSpPr>
          <p:cNvPr id="21" name="Elbow Connector 20"/>
          <p:cNvCxnSpPr>
            <a:stCxn id="20" idx="3"/>
            <a:endCxn id="19" idx="1"/>
          </p:cNvCxnSpPr>
          <p:nvPr/>
        </p:nvCxnSpPr>
        <p:spPr>
          <a:xfrm>
            <a:off x="3712570" y="2647548"/>
            <a:ext cx="615585" cy="570650"/>
          </a:xfrm>
          <a:prstGeom prst="bentConnector3">
            <a:avLst>
              <a:gd name="adj1" fmla="val 1984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21" idx="3"/>
          </p:cNvCxnSpPr>
          <p:nvPr/>
        </p:nvCxnSpPr>
        <p:spPr>
          <a:xfrm flipV="1">
            <a:off x="3702804" y="3426491"/>
            <a:ext cx="625351" cy="343702"/>
          </a:xfrm>
          <a:prstGeom prst="bentConnector3">
            <a:avLst>
              <a:gd name="adj1" fmla="val 50000"/>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3702801" y="1702787"/>
            <a:ext cx="625354" cy="1115756"/>
            <a:chOff x="3871613" y="1998723"/>
            <a:chExt cx="622566" cy="1139023"/>
          </a:xfrm>
        </p:grpSpPr>
        <p:cxnSp>
          <p:nvCxnSpPr>
            <p:cNvPr id="24" name="Straight Connector 23"/>
            <p:cNvCxnSpPr>
              <a:stCxn id="22" idx="3"/>
            </p:cNvCxnSpPr>
            <p:nvPr/>
          </p:nvCxnSpPr>
          <p:spPr>
            <a:xfrm>
              <a:off x="3871613" y="1998723"/>
              <a:ext cx="389103" cy="1538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260715" y="2014111"/>
              <a:ext cx="0" cy="112363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4260715" y="3137746"/>
              <a:ext cx="233464"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3702801" y="2135199"/>
            <a:ext cx="625354" cy="844240"/>
            <a:chOff x="3871613" y="2440152"/>
            <a:chExt cx="622566" cy="861844"/>
          </a:xfrm>
        </p:grpSpPr>
        <p:cxnSp>
          <p:nvCxnSpPr>
            <p:cNvPr id="28" name="Elbow Connector 27"/>
            <p:cNvCxnSpPr>
              <a:stCxn id="23" idx="3"/>
            </p:cNvCxnSpPr>
            <p:nvPr/>
          </p:nvCxnSpPr>
          <p:spPr>
            <a:xfrm>
              <a:off x="3871613" y="2440152"/>
              <a:ext cx="243186" cy="855607"/>
            </a:xfrm>
            <a:prstGeom prst="bentConnector2">
              <a:avLst/>
            </a:prstGeom>
            <a:ln w="19050"/>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4114799" y="3301996"/>
              <a:ext cx="37938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cxnSp>
        <p:nvCxnSpPr>
          <p:cNvPr id="30" name="Straight Arrow Connector 29"/>
          <p:cNvCxnSpPr>
            <a:endCxn id="20" idx="1"/>
          </p:cNvCxnSpPr>
          <p:nvPr/>
        </p:nvCxnSpPr>
        <p:spPr>
          <a:xfrm flipV="1">
            <a:off x="3019129" y="2647548"/>
            <a:ext cx="256169" cy="2329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3010901" y="3785266"/>
            <a:ext cx="26440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6255505" y="2759516"/>
            <a:ext cx="437272" cy="331638"/>
          </a:xfrm>
          <a:prstGeom prst="rect">
            <a:avLst/>
          </a:prstGeom>
          <a:noFill/>
        </p:spPr>
        <p:txBody>
          <a:bodyPr wrap="square" rtlCol="0">
            <a:spAutoFit/>
          </a:bodyPr>
          <a:lstStyle/>
          <a:p>
            <a:r>
              <a:rPr lang="en-US" sz="1600" dirty="0" err="1" smtClean="0">
                <a:latin typeface="Times" charset="0"/>
                <a:ea typeface="Times" charset="0"/>
                <a:cs typeface="Times" charset="0"/>
              </a:rPr>
              <a:t>q</a:t>
            </a:r>
            <a:r>
              <a:rPr lang="en-US" sz="1600" baseline="-25000" dirty="0" err="1">
                <a:latin typeface="Times" charset="0"/>
                <a:ea typeface="Times" charset="0"/>
                <a:cs typeface="Times" charset="0"/>
              </a:rPr>
              <a:t>o</a:t>
            </a:r>
            <a:endParaRPr lang="en-US" sz="1600" dirty="0">
              <a:latin typeface="Times" charset="0"/>
              <a:ea typeface="Times" charset="0"/>
              <a:cs typeface="Times" charset="0"/>
            </a:endParaRPr>
          </a:p>
        </p:txBody>
      </p:sp>
      <p:sp>
        <p:nvSpPr>
          <p:cNvPr id="33" name="TextBox 32"/>
          <p:cNvSpPr txBox="1"/>
          <p:nvPr/>
        </p:nvSpPr>
        <p:spPr>
          <a:xfrm>
            <a:off x="6255505" y="3153612"/>
            <a:ext cx="437272" cy="331638"/>
          </a:xfrm>
          <a:prstGeom prst="rect">
            <a:avLst/>
          </a:prstGeom>
          <a:noFill/>
        </p:spPr>
        <p:txBody>
          <a:bodyPr wrap="square" rtlCol="0">
            <a:spAutoFit/>
          </a:bodyPr>
          <a:lstStyle/>
          <a:p>
            <a:r>
              <a:rPr lang="en-US" sz="1600" dirty="0" smtClean="0">
                <a:latin typeface="Times" charset="0"/>
                <a:ea typeface="Times" charset="0"/>
                <a:cs typeface="Times" charset="0"/>
              </a:rPr>
              <a:t>q</a:t>
            </a:r>
            <a:r>
              <a:rPr lang="en-US" sz="1600" baseline="-25000" dirty="0" smtClean="0">
                <a:latin typeface="Times" charset="0"/>
                <a:ea typeface="Times" charset="0"/>
                <a:cs typeface="Times" charset="0"/>
              </a:rPr>
              <a:t>v</a:t>
            </a:r>
            <a:endParaRPr lang="en-US" sz="1600" dirty="0">
              <a:latin typeface="Times" charset="0"/>
              <a:ea typeface="Times" charset="0"/>
              <a:cs typeface="Times" charset="0"/>
            </a:endParaRPr>
          </a:p>
        </p:txBody>
      </p:sp>
      <p:cxnSp>
        <p:nvCxnSpPr>
          <p:cNvPr id="34" name="Straight Arrow Connector 33"/>
          <p:cNvCxnSpPr/>
          <p:nvPr/>
        </p:nvCxnSpPr>
        <p:spPr>
          <a:xfrm flipV="1">
            <a:off x="6067425" y="2925335"/>
            <a:ext cx="188080" cy="1507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6067425" y="3334507"/>
            <a:ext cx="18808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6" name="Right Brace 35"/>
          <p:cNvSpPr/>
          <p:nvPr/>
        </p:nvSpPr>
        <p:spPr>
          <a:xfrm>
            <a:off x="6580405" y="2869307"/>
            <a:ext cx="224742" cy="560344"/>
          </a:xfrm>
          <a:prstGeom prst="rightBrace">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7" name="Straight Arrow Connector 36"/>
          <p:cNvCxnSpPr/>
          <p:nvPr/>
        </p:nvCxnSpPr>
        <p:spPr>
          <a:xfrm>
            <a:off x="6701495" y="3153591"/>
            <a:ext cx="316182"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8" name="Rounded Rectangle 37"/>
          <p:cNvSpPr/>
          <p:nvPr/>
        </p:nvSpPr>
        <p:spPr>
          <a:xfrm>
            <a:off x="7045938" y="2545274"/>
            <a:ext cx="417724" cy="1247801"/>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t>LSTM</a:t>
            </a:r>
            <a:endParaRPr lang="en-US" dirty="0"/>
          </a:p>
        </p:txBody>
      </p:sp>
      <p:cxnSp>
        <p:nvCxnSpPr>
          <p:cNvPr id="39" name="Straight Arrow Connector 38"/>
          <p:cNvCxnSpPr/>
          <p:nvPr/>
        </p:nvCxnSpPr>
        <p:spPr>
          <a:xfrm>
            <a:off x="7463662" y="3169175"/>
            <a:ext cx="31861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7816823" y="2968585"/>
            <a:ext cx="1025618" cy="331638"/>
          </a:xfrm>
          <a:prstGeom prst="rect">
            <a:avLst/>
          </a:prstGeom>
          <a:noFill/>
        </p:spPr>
        <p:txBody>
          <a:bodyPr wrap="square" rtlCol="0">
            <a:spAutoFit/>
          </a:bodyPr>
          <a:lstStyle/>
          <a:p>
            <a:r>
              <a:rPr lang="en-US" sz="1600" dirty="0" err="1" smtClean="0">
                <a:latin typeface="Times" charset="0"/>
                <a:ea typeface="Times" charset="0"/>
                <a:cs typeface="Times" charset="0"/>
              </a:rPr>
              <a:t>P</a:t>
            </a:r>
            <a:r>
              <a:rPr lang="en-US" sz="1600" baseline="-25000" dirty="0" err="1" smtClean="0">
                <a:latin typeface="Times" charset="0"/>
                <a:ea typeface="Times" charset="0"/>
                <a:cs typeface="Times" charset="0"/>
              </a:rPr>
              <a:t>activity</a:t>
            </a:r>
            <a:r>
              <a:rPr lang="en-US" sz="1600" dirty="0" smtClean="0">
                <a:latin typeface="Times" charset="0"/>
                <a:ea typeface="Times" charset="0"/>
                <a:cs typeface="Times" charset="0"/>
              </a:rPr>
              <a:t>(t)</a:t>
            </a:r>
            <a:endParaRPr lang="en-US" sz="1600" dirty="0">
              <a:latin typeface="Times" charset="0"/>
              <a:ea typeface="Times" charset="0"/>
              <a:cs typeface="Times" charset="0"/>
            </a:endParaRPr>
          </a:p>
        </p:txBody>
      </p:sp>
      <p:sp>
        <p:nvSpPr>
          <p:cNvPr id="41" name="TextBox 40"/>
          <p:cNvSpPr txBox="1"/>
          <p:nvPr/>
        </p:nvSpPr>
        <p:spPr>
          <a:xfrm>
            <a:off x="5039006" y="4437410"/>
            <a:ext cx="1665992" cy="331638"/>
          </a:xfrm>
          <a:prstGeom prst="rect">
            <a:avLst/>
          </a:prstGeom>
          <a:noFill/>
        </p:spPr>
        <p:txBody>
          <a:bodyPr wrap="square" rtlCol="0">
            <a:spAutoFit/>
          </a:bodyPr>
          <a:lstStyle/>
          <a:p>
            <a:pPr algn="ctr"/>
            <a:r>
              <a:rPr lang="en-US" sz="1600" b="1" dirty="0" smtClean="0"/>
              <a:t>RL Agent</a:t>
            </a:r>
            <a:endParaRPr lang="en-US" sz="1600" b="1" dirty="0"/>
          </a:p>
        </p:txBody>
      </p:sp>
      <p:sp>
        <p:nvSpPr>
          <p:cNvPr id="3" name="Rectangle 2"/>
          <p:cNvSpPr/>
          <p:nvPr/>
        </p:nvSpPr>
        <p:spPr>
          <a:xfrm>
            <a:off x="233464" y="1789889"/>
            <a:ext cx="2859932" cy="26475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1032288" y="4854747"/>
            <a:ext cx="7469333" cy="1754326"/>
          </a:xfrm>
          <a:prstGeom prst="rect">
            <a:avLst/>
          </a:prstGeom>
          <a:noFill/>
        </p:spPr>
        <p:txBody>
          <a:bodyPr wrap="square" rtlCol="0">
            <a:spAutoFit/>
          </a:bodyPr>
          <a:lstStyle/>
          <a:p>
            <a:pPr marL="285750" indent="-285750">
              <a:buFont typeface="Wingdings" charset="2"/>
              <a:buChar char="Ø"/>
            </a:pPr>
            <a:r>
              <a:rPr lang="en-US" dirty="0" smtClean="0"/>
              <a:t>BIG THREE</a:t>
            </a:r>
          </a:p>
          <a:p>
            <a:pPr marL="742950" lvl="1" indent="-285750">
              <a:buFont typeface="Wingdings" charset="2"/>
              <a:buChar char="ü"/>
            </a:pPr>
            <a:r>
              <a:rPr lang="en-US" dirty="0" smtClean="0"/>
              <a:t>State: hidden states of LSTM &amp; parameters of STR-Net</a:t>
            </a:r>
          </a:p>
          <a:p>
            <a:pPr marL="742950" lvl="1" indent="-285750">
              <a:buFont typeface="Wingdings" charset="2"/>
              <a:buChar char="ü"/>
            </a:pPr>
            <a:r>
              <a:rPr lang="en-US" dirty="0" smtClean="0"/>
              <a:t>Action: prediction the activities</a:t>
            </a:r>
          </a:p>
          <a:p>
            <a:pPr marL="742950" lvl="1" indent="-285750">
              <a:buFont typeface="Wingdings" charset="2"/>
              <a:buChar char="ü"/>
            </a:pPr>
            <a:r>
              <a:rPr lang="en-US" dirty="0" smtClean="0"/>
              <a:t>Reward: sample an activity for each time-step </a:t>
            </a:r>
            <a:r>
              <a:rPr lang="en-US" dirty="0" smtClean="0">
                <a:sym typeface="Wingdings"/>
              </a:rPr>
              <a:t> negative 0-1 loss</a:t>
            </a:r>
            <a:endParaRPr lang="en-US" dirty="0" smtClean="0"/>
          </a:p>
          <a:p>
            <a:pPr marL="285750" indent="-285750">
              <a:buFont typeface="Wingdings" charset="2"/>
              <a:buChar char="Ø"/>
            </a:pPr>
            <a:r>
              <a:rPr lang="en-US" dirty="0" smtClean="0"/>
              <a:t>Policy gradients: </a:t>
            </a:r>
          </a:p>
          <a:p>
            <a:pPr marL="742950" lvl="1" indent="-285750">
              <a:buFont typeface="Wingdings" charset="2"/>
              <a:buChar char="ü"/>
            </a:pPr>
            <a:r>
              <a:rPr lang="en-US" dirty="0" smtClean="0"/>
              <a:t>update the parameters every T frames using REINFORCE</a:t>
            </a:r>
            <a:endParaRPr lang="en-US" dirty="0"/>
          </a:p>
        </p:txBody>
      </p:sp>
    </p:spTree>
    <p:extLst>
      <p:ext uri="{BB962C8B-B14F-4D97-AF65-F5344CB8AC3E}">
        <p14:creationId xmlns:p14="http://schemas.microsoft.com/office/powerpoint/2010/main" val="36093904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Experiment</a:t>
            </a:r>
            <a:endParaRPr lang="en-US" dirty="0"/>
          </a:p>
        </p:txBody>
      </p:sp>
      <p:sp>
        <p:nvSpPr>
          <p:cNvPr id="3" name="Content Placeholder 2"/>
          <p:cNvSpPr>
            <a:spLocks noGrp="1"/>
          </p:cNvSpPr>
          <p:nvPr>
            <p:ph idx="1"/>
          </p:nvPr>
        </p:nvSpPr>
        <p:spPr>
          <a:xfrm>
            <a:off x="628649" y="1825625"/>
            <a:ext cx="8121455" cy="4351338"/>
          </a:xfrm>
        </p:spPr>
        <p:txBody>
          <a:bodyPr>
            <a:normAutofit lnSpcReduction="10000"/>
          </a:bodyPr>
          <a:lstStyle/>
          <a:p>
            <a:r>
              <a:rPr lang="en-US" dirty="0" smtClean="0"/>
              <a:t>Environment setting:</a:t>
            </a:r>
          </a:p>
          <a:p>
            <a:pPr lvl="1"/>
            <a:r>
              <a:rPr lang="en-US" sz="2000" dirty="0" smtClean="0"/>
              <a:t>Torch7 + </a:t>
            </a:r>
            <a:r>
              <a:rPr lang="en-US" sz="2000" dirty="0" err="1" smtClean="0"/>
              <a:t>Lua</a:t>
            </a:r>
            <a:endParaRPr lang="en-US" sz="2000" dirty="0" smtClean="0"/>
          </a:p>
          <a:p>
            <a:pPr lvl="1"/>
            <a:r>
              <a:rPr lang="en-US" sz="2000" dirty="0" smtClean="0"/>
              <a:t>GPU GTX 1080 </a:t>
            </a:r>
            <a:r>
              <a:rPr lang="en-US" sz="2000" dirty="0" err="1" smtClean="0"/>
              <a:t>Ti</a:t>
            </a:r>
            <a:endParaRPr lang="en-US" sz="2000" dirty="0" smtClean="0"/>
          </a:p>
          <a:p>
            <a:pPr lvl="1"/>
            <a:endParaRPr lang="en-US" dirty="0" smtClean="0"/>
          </a:p>
          <a:p>
            <a:r>
              <a:rPr lang="en-US" dirty="0" smtClean="0"/>
              <a:t>Preliminary results:								                                     </a:t>
            </a:r>
            <a:r>
              <a:rPr lang="en-US" dirty="0" err="1" smtClean="0"/>
              <a:t>mAP</a:t>
            </a:r>
            <a:r>
              <a:rPr lang="en-US" dirty="0" smtClean="0"/>
              <a:t> (%)</a:t>
            </a:r>
          </a:p>
          <a:p>
            <a:pPr marL="685800" lvl="1" indent="-342900">
              <a:buFont typeface="+mj-lt"/>
              <a:buAutoNum type="arabicPeriod"/>
            </a:pPr>
            <a:r>
              <a:rPr lang="en-US" sz="2000" dirty="0" smtClean="0"/>
              <a:t>RGB frames + VGG + </a:t>
            </a:r>
            <a:r>
              <a:rPr lang="en-US" sz="2000" dirty="0" err="1" smtClean="0"/>
              <a:t>softmax</a:t>
            </a:r>
            <a:r>
              <a:rPr lang="en-US" sz="2000" dirty="0" smtClean="0"/>
              <a:t>			15.6</a:t>
            </a:r>
            <a:endParaRPr lang="en-US" sz="2000" dirty="0"/>
          </a:p>
          <a:p>
            <a:pPr marL="685800" lvl="1" indent="-342900">
              <a:buFont typeface="+mj-lt"/>
              <a:buAutoNum type="arabicPeriod"/>
            </a:pPr>
            <a:r>
              <a:rPr lang="en-US" sz="2000" dirty="0" smtClean="0"/>
              <a:t>Flow frames + VGG + </a:t>
            </a:r>
            <a:r>
              <a:rPr lang="en-US" sz="2000" dirty="0" err="1" smtClean="0"/>
              <a:t>softmax</a:t>
            </a:r>
            <a:r>
              <a:rPr lang="en-US" sz="2000" dirty="0" smtClean="0"/>
              <a:t>			15.4</a:t>
            </a:r>
          </a:p>
          <a:p>
            <a:pPr marL="685800" lvl="1" indent="-342900">
              <a:buFont typeface="+mj-lt"/>
              <a:buAutoNum type="arabicPeriod"/>
            </a:pPr>
            <a:r>
              <a:rPr lang="en-US" sz="2000" dirty="0" smtClean="0"/>
              <a:t>Two-stream CNN + </a:t>
            </a:r>
            <a:r>
              <a:rPr lang="en-US" sz="2000" dirty="0" err="1" smtClean="0"/>
              <a:t>softmax</a:t>
            </a:r>
            <a:r>
              <a:rPr lang="en-US" sz="2000" dirty="0" smtClean="0"/>
              <a:t>				18.9</a:t>
            </a:r>
          </a:p>
          <a:p>
            <a:pPr marL="685800" lvl="1" indent="-342900">
              <a:buFont typeface="+mj-lt"/>
              <a:buAutoNum type="arabicPeriod"/>
            </a:pPr>
            <a:r>
              <a:rPr lang="en-US" sz="2000" dirty="0" smtClean="0"/>
              <a:t>RGB frames + VGG + LSTM				16.2</a:t>
            </a:r>
          </a:p>
          <a:p>
            <a:pPr marL="685800" lvl="1" indent="-342900">
              <a:buFont typeface="+mj-lt"/>
              <a:buAutoNum type="arabicPeriod"/>
            </a:pPr>
            <a:r>
              <a:rPr lang="en-US" sz="2000" dirty="0" smtClean="0"/>
              <a:t>Flow frames + VGG + LSTM				16.5</a:t>
            </a:r>
          </a:p>
          <a:p>
            <a:pPr marL="685800" lvl="1" indent="-342900">
              <a:buFont typeface="+mj-lt"/>
              <a:buAutoNum type="arabicPeriod"/>
            </a:pPr>
            <a:r>
              <a:rPr lang="en-US" sz="2000" dirty="0" smtClean="0"/>
              <a:t>Two-stream CNN + LSTM 				</a:t>
            </a:r>
            <a:r>
              <a:rPr lang="en-US" sz="2000" b="1" dirty="0" smtClean="0"/>
              <a:t>19.8</a:t>
            </a:r>
          </a:p>
          <a:p>
            <a:pPr lvl="1"/>
            <a:endParaRPr lang="en-US" dirty="0" smtClean="0"/>
          </a:p>
        </p:txBody>
      </p:sp>
    </p:spTree>
    <p:extLst>
      <p:ext uri="{BB962C8B-B14F-4D97-AF65-F5344CB8AC3E}">
        <p14:creationId xmlns:p14="http://schemas.microsoft.com/office/powerpoint/2010/main" val="192604012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065BB2C-E040-0B41-A79C-72407BBCFFEE}" type="slidenum">
              <a:rPr lang="en-US" smtClean="0"/>
              <a:t>37</a:t>
            </a:fld>
            <a:endParaRPr lang="en-US"/>
          </a:p>
        </p:txBody>
      </p:sp>
      <p:sp>
        <p:nvSpPr>
          <p:cNvPr id="5" name="TextBox 4"/>
          <p:cNvSpPr txBox="1"/>
          <p:nvPr/>
        </p:nvSpPr>
        <p:spPr>
          <a:xfrm>
            <a:off x="3546733" y="2058807"/>
            <a:ext cx="1981376" cy="769441"/>
          </a:xfrm>
          <a:prstGeom prst="rect">
            <a:avLst/>
          </a:prstGeom>
          <a:noFill/>
        </p:spPr>
        <p:txBody>
          <a:bodyPr wrap="none" rtlCol="0">
            <a:spAutoFit/>
          </a:bodyPr>
          <a:lstStyle/>
          <a:p>
            <a:pPr algn="ctr"/>
            <a:r>
              <a:rPr lang="en-US" sz="4400" dirty="0"/>
              <a:t>Thanks!</a:t>
            </a:r>
          </a:p>
        </p:txBody>
      </p:sp>
      <p:sp>
        <p:nvSpPr>
          <p:cNvPr id="2" name="Rectangle 1"/>
          <p:cNvSpPr/>
          <p:nvPr/>
        </p:nvSpPr>
        <p:spPr>
          <a:xfrm>
            <a:off x="295940" y="3539755"/>
            <a:ext cx="8482963" cy="2246769"/>
          </a:xfrm>
          <a:prstGeom prst="rect">
            <a:avLst/>
          </a:prstGeom>
        </p:spPr>
        <p:txBody>
          <a:bodyPr wrap="none">
            <a:spAutoFit/>
          </a:bodyPr>
          <a:lstStyle/>
          <a:p>
            <a:r>
              <a:rPr lang="en-US" sz="2800" dirty="0"/>
              <a:t>EMNLP 2017 paper: </a:t>
            </a:r>
            <a:endParaRPr lang="en-US" sz="2800" dirty="0" smtClean="0"/>
          </a:p>
          <a:p>
            <a:r>
              <a:rPr lang="en-US" sz="2800" dirty="0" smtClean="0"/>
              <a:t>https</a:t>
            </a:r>
            <a:r>
              <a:rPr lang="en-US" sz="2800" dirty="0"/>
              <a:t>://</a:t>
            </a:r>
            <a:r>
              <a:rPr lang="en-US" sz="2800" dirty="0" err="1"/>
              <a:t>www.cs.ucsb.edu</a:t>
            </a:r>
            <a:r>
              <a:rPr lang="en-US" sz="2800" dirty="0"/>
              <a:t>/~</a:t>
            </a:r>
            <a:r>
              <a:rPr lang="en-US" sz="2800" dirty="0" err="1"/>
              <a:t>william</a:t>
            </a:r>
            <a:r>
              <a:rPr lang="en-US" sz="2800" dirty="0"/>
              <a:t>/papers/</a:t>
            </a:r>
            <a:r>
              <a:rPr lang="en-US" sz="2800" dirty="0" err="1"/>
              <a:t>DeepPath.pdf</a:t>
            </a:r>
            <a:endParaRPr lang="en-US" sz="2800" dirty="0"/>
          </a:p>
          <a:p>
            <a:endParaRPr lang="en-US" sz="2800" dirty="0" smtClean="0"/>
          </a:p>
          <a:p>
            <a:r>
              <a:rPr lang="en-US" sz="2800" dirty="0" smtClean="0"/>
              <a:t>Source code: </a:t>
            </a:r>
          </a:p>
          <a:p>
            <a:r>
              <a:rPr lang="en-US" sz="2800" dirty="0" smtClean="0"/>
              <a:t>https</a:t>
            </a:r>
            <a:r>
              <a:rPr lang="en-US" sz="2800" dirty="0"/>
              <a:t>://</a:t>
            </a:r>
            <a:r>
              <a:rPr lang="en-US" sz="2800" dirty="0" err="1"/>
              <a:t>github.com</a:t>
            </a:r>
            <a:r>
              <a:rPr lang="en-US" sz="2800" dirty="0"/>
              <a:t>/</a:t>
            </a:r>
            <a:r>
              <a:rPr lang="en-US" sz="2800" dirty="0" err="1"/>
              <a:t>xwhan</a:t>
            </a:r>
            <a:r>
              <a:rPr lang="en-US" sz="2800" dirty="0"/>
              <a:t>/</a:t>
            </a:r>
            <a:r>
              <a:rPr lang="en-US" sz="2800" dirty="0" err="1"/>
              <a:t>DeepPath</a:t>
            </a:r>
            <a:endParaRPr lang="en-US" sz="2800" dirty="0"/>
          </a:p>
        </p:txBody>
      </p:sp>
    </p:spTree>
    <p:extLst>
      <p:ext uri="{BB962C8B-B14F-4D97-AF65-F5344CB8AC3E}">
        <p14:creationId xmlns:p14="http://schemas.microsoft.com/office/powerpoint/2010/main" val="9382462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Benefits of Knowledge Graph</a:t>
            </a:r>
            <a:endParaRPr lang="en-US" dirty="0"/>
          </a:p>
        </p:txBody>
      </p:sp>
      <p:sp>
        <p:nvSpPr>
          <p:cNvPr id="3" name="Content Placeholder 2"/>
          <p:cNvSpPr>
            <a:spLocks noGrp="1"/>
          </p:cNvSpPr>
          <p:nvPr>
            <p:ph idx="1"/>
          </p:nvPr>
        </p:nvSpPr>
        <p:spPr>
          <a:xfrm>
            <a:off x="628650" y="1727149"/>
            <a:ext cx="7886700" cy="4351338"/>
          </a:xfrm>
        </p:spPr>
        <p:txBody>
          <a:bodyPr/>
          <a:lstStyle/>
          <a:p>
            <a:r>
              <a:rPr lang="en-US" dirty="0" smtClean="0"/>
              <a:t>Support various applications</a:t>
            </a:r>
          </a:p>
          <a:p>
            <a:pPr lvl="1"/>
            <a:r>
              <a:rPr lang="en-US" dirty="0" smtClean="0"/>
              <a:t>Structured Search</a:t>
            </a:r>
          </a:p>
          <a:p>
            <a:pPr lvl="1"/>
            <a:r>
              <a:rPr lang="en-US" dirty="0" smtClean="0"/>
              <a:t>Question Answering</a:t>
            </a:r>
          </a:p>
          <a:p>
            <a:pPr lvl="1"/>
            <a:r>
              <a:rPr lang="en-US" dirty="0" smtClean="0"/>
              <a:t>Dialogue Systems</a:t>
            </a:r>
          </a:p>
          <a:p>
            <a:pPr lvl="1"/>
            <a:r>
              <a:rPr lang="en-US" dirty="0" smtClean="0"/>
              <a:t>Relation Extraction</a:t>
            </a:r>
          </a:p>
          <a:p>
            <a:pPr lvl="1"/>
            <a:r>
              <a:rPr lang="en-US" dirty="0" smtClean="0"/>
              <a:t>Summarization</a:t>
            </a:r>
          </a:p>
          <a:p>
            <a:r>
              <a:rPr lang="en-US" dirty="0" smtClean="0"/>
              <a:t>Knowledge Graphs can be constructed via information extraction from text, but</a:t>
            </a:r>
            <a:r>
              <a:rPr lang="is-IS" dirty="0" smtClean="0"/>
              <a:t>…</a:t>
            </a:r>
          </a:p>
          <a:p>
            <a:pPr lvl="1"/>
            <a:r>
              <a:rPr lang="en-US" dirty="0" smtClean="0"/>
              <a:t>T</a:t>
            </a:r>
            <a:r>
              <a:rPr lang="is-IS" dirty="0" smtClean="0"/>
              <a:t>here will be a lot of missing links.</a:t>
            </a:r>
          </a:p>
          <a:p>
            <a:pPr lvl="1"/>
            <a:r>
              <a:rPr lang="is-IS" dirty="0" smtClean="0"/>
              <a:t>Goal: complete the knowledge graph.</a:t>
            </a:r>
            <a:endParaRPr lang="en-US" dirty="0"/>
          </a:p>
        </p:txBody>
      </p:sp>
      <p:sp>
        <p:nvSpPr>
          <p:cNvPr id="4" name="Slide Number Placeholder 3"/>
          <p:cNvSpPr>
            <a:spLocks noGrp="1"/>
          </p:cNvSpPr>
          <p:nvPr>
            <p:ph type="sldNum" sz="quarter" idx="12"/>
          </p:nvPr>
        </p:nvSpPr>
        <p:spPr/>
        <p:txBody>
          <a:bodyPr/>
          <a:lstStyle/>
          <a:p>
            <a:fld id="{7065BB2C-E040-0B41-A79C-72407BBCFFEE}" type="slidenum">
              <a:rPr lang="en-US" smtClean="0"/>
              <a:t>4</a:t>
            </a:fld>
            <a:endParaRPr lang="en-US"/>
          </a:p>
        </p:txBody>
      </p:sp>
    </p:spTree>
    <p:extLst>
      <p:ext uri="{BB962C8B-B14F-4D97-AF65-F5344CB8AC3E}">
        <p14:creationId xmlns:p14="http://schemas.microsoft.com/office/powerpoint/2010/main" val="772235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Reasoning on Knowledge Graph</a:t>
            </a:r>
          </a:p>
        </p:txBody>
      </p:sp>
      <p:sp>
        <p:nvSpPr>
          <p:cNvPr id="3" name="Content Placeholder 2"/>
          <p:cNvSpPr>
            <a:spLocks noGrp="1"/>
          </p:cNvSpPr>
          <p:nvPr>
            <p:ph idx="1"/>
          </p:nvPr>
        </p:nvSpPr>
        <p:spPr/>
        <p:txBody>
          <a:bodyPr/>
          <a:lstStyle/>
          <a:p>
            <a:pPr marL="0" indent="0" algn="ctr">
              <a:buNone/>
            </a:pPr>
            <a:r>
              <a:rPr lang="en-US" sz="2400" dirty="0"/>
              <a:t>Query node: </a:t>
            </a:r>
            <a:r>
              <a:rPr lang="en-US" sz="2400" dirty="0">
                <a:solidFill>
                  <a:schemeClr val="accent5"/>
                </a:solidFill>
              </a:rPr>
              <a:t>Band of brothers</a:t>
            </a:r>
          </a:p>
          <a:p>
            <a:pPr marL="0" indent="0" algn="ctr">
              <a:buNone/>
            </a:pPr>
            <a:r>
              <a:rPr lang="en-US" sz="2400" dirty="0"/>
              <a:t>Query relation: </a:t>
            </a:r>
            <a:r>
              <a:rPr lang="en-US" sz="2400" dirty="0" err="1">
                <a:solidFill>
                  <a:schemeClr val="accent5"/>
                </a:solidFill>
              </a:rPr>
              <a:t>tvProgramLanguage</a:t>
            </a:r>
            <a:endParaRPr lang="en-US" sz="2400" dirty="0">
              <a:solidFill>
                <a:schemeClr val="accent5"/>
              </a:solidFill>
            </a:endParaRPr>
          </a:p>
          <a:p>
            <a:pPr marL="0" indent="0" algn="ctr">
              <a:buNone/>
            </a:pPr>
            <a:r>
              <a:rPr lang="en-US" sz="2400" dirty="0" err="1"/>
              <a:t>tvProgramLanguage</a:t>
            </a:r>
            <a:r>
              <a:rPr lang="en-US" sz="2400" dirty="0"/>
              <a:t>(Band of Brothers, </a:t>
            </a:r>
            <a:r>
              <a:rPr lang="en-US" sz="2400" b="1" dirty="0"/>
              <a:t>?</a:t>
            </a:r>
            <a:r>
              <a:rPr lang="en-US" sz="2400" dirty="0"/>
              <a:t>)</a:t>
            </a:r>
          </a:p>
          <a:p>
            <a:pPr marL="0" indent="0" algn="ctr">
              <a:buNone/>
            </a:pPr>
            <a:endParaRPr lang="en-US" b="1" dirty="0"/>
          </a:p>
        </p:txBody>
      </p:sp>
      <p:sp>
        <p:nvSpPr>
          <p:cNvPr id="4" name="Slide Number Placeholder 3"/>
          <p:cNvSpPr>
            <a:spLocks noGrp="1"/>
          </p:cNvSpPr>
          <p:nvPr>
            <p:ph type="sldNum" sz="quarter" idx="12"/>
          </p:nvPr>
        </p:nvSpPr>
        <p:spPr/>
        <p:txBody>
          <a:bodyPr/>
          <a:lstStyle/>
          <a:p>
            <a:fld id="{7065BB2C-E040-0B41-A79C-72407BBCFFEE}" type="slidenum">
              <a:rPr lang="en-US" smtClean="0"/>
              <a:t>5</a:t>
            </a:fld>
            <a:endParaRPr lang="en-US"/>
          </a:p>
        </p:txBody>
      </p:sp>
      <p:sp>
        <p:nvSpPr>
          <p:cNvPr id="85" name="Oval 84"/>
          <p:cNvSpPr/>
          <p:nvPr/>
        </p:nvSpPr>
        <p:spPr>
          <a:xfrm>
            <a:off x="4164776" y="4611649"/>
            <a:ext cx="1268922" cy="414537"/>
          </a:xfrm>
          <a:prstGeom prst="ellipse">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Band of Brothers</a:t>
            </a:r>
          </a:p>
        </p:txBody>
      </p:sp>
      <p:sp>
        <p:nvSpPr>
          <p:cNvPr id="86" name="Oval 85"/>
          <p:cNvSpPr/>
          <p:nvPr/>
        </p:nvSpPr>
        <p:spPr>
          <a:xfrm>
            <a:off x="5426928" y="5445098"/>
            <a:ext cx="1213052" cy="397001"/>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a:t>Mini-Series</a:t>
            </a:r>
            <a:endParaRPr lang="en-US" sz="1400" dirty="0"/>
          </a:p>
        </p:txBody>
      </p:sp>
      <p:sp>
        <p:nvSpPr>
          <p:cNvPr id="87" name="Oval 86"/>
          <p:cNvSpPr/>
          <p:nvPr/>
        </p:nvSpPr>
        <p:spPr>
          <a:xfrm>
            <a:off x="3245045" y="5441802"/>
            <a:ext cx="1037421" cy="351075"/>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HBO</a:t>
            </a:r>
          </a:p>
        </p:txBody>
      </p:sp>
      <p:sp>
        <p:nvSpPr>
          <p:cNvPr id="88" name="TextBox 87"/>
          <p:cNvSpPr txBox="1"/>
          <p:nvPr/>
        </p:nvSpPr>
        <p:spPr>
          <a:xfrm>
            <a:off x="2524253" y="5018112"/>
            <a:ext cx="1513112" cy="307777"/>
          </a:xfrm>
          <a:prstGeom prst="rect">
            <a:avLst/>
          </a:prstGeom>
          <a:noFill/>
        </p:spPr>
        <p:txBody>
          <a:bodyPr wrap="square" rtlCol="0">
            <a:spAutoFit/>
          </a:bodyPr>
          <a:lstStyle/>
          <a:p>
            <a:r>
              <a:rPr lang="en-US" sz="1400" dirty="0" err="1"/>
              <a:t>tvProgramCreator</a:t>
            </a:r>
            <a:endParaRPr lang="en-US" sz="1400" dirty="0"/>
          </a:p>
        </p:txBody>
      </p:sp>
      <p:sp>
        <p:nvSpPr>
          <p:cNvPr id="89" name="TextBox 88"/>
          <p:cNvSpPr txBox="1"/>
          <p:nvPr/>
        </p:nvSpPr>
        <p:spPr>
          <a:xfrm>
            <a:off x="5711059" y="4986330"/>
            <a:ext cx="1395767" cy="307777"/>
          </a:xfrm>
          <a:prstGeom prst="rect">
            <a:avLst/>
          </a:prstGeom>
          <a:noFill/>
        </p:spPr>
        <p:txBody>
          <a:bodyPr wrap="none" rtlCol="0">
            <a:spAutoFit/>
          </a:bodyPr>
          <a:lstStyle/>
          <a:p>
            <a:r>
              <a:rPr lang="en-US" sz="1400" dirty="0" err="1"/>
              <a:t>tvProgramGenre</a:t>
            </a:r>
            <a:endParaRPr lang="en-US" sz="1400" dirty="0"/>
          </a:p>
        </p:txBody>
      </p:sp>
      <p:sp>
        <p:nvSpPr>
          <p:cNvPr id="90" name="Oval 89"/>
          <p:cNvSpPr/>
          <p:nvPr/>
        </p:nvSpPr>
        <p:spPr>
          <a:xfrm>
            <a:off x="1657992" y="4543888"/>
            <a:ext cx="1352808" cy="52217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Graham Yost</a:t>
            </a:r>
          </a:p>
        </p:txBody>
      </p:sp>
      <p:sp>
        <p:nvSpPr>
          <p:cNvPr id="91" name="TextBox 90"/>
          <p:cNvSpPr txBox="1"/>
          <p:nvPr/>
        </p:nvSpPr>
        <p:spPr>
          <a:xfrm>
            <a:off x="3196744" y="4526972"/>
            <a:ext cx="896912" cy="307777"/>
          </a:xfrm>
          <a:prstGeom prst="rect">
            <a:avLst/>
          </a:prstGeom>
          <a:noFill/>
        </p:spPr>
        <p:txBody>
          <a:bodyPr wrap="none" rtlCol="0">
            <a:spAutoFit/>
          </a:bodyPr>
          <a:lstStyle/>
          <a:p>
            <a:r>
              <a:rPr lang="en-US" sz="1400" dirty="0" err="1"/>
              <a:t>writtenBy</a:t>
            </a:r>
            <a:endParaRPr lang="en-US" sz="1400" dirty="0"/>
          </a:p>
        </p:txBody>
      </p:sp>
      <p:sp>
        <p:nvSpPr>
          <p:cNvPr id="92" name="TextBox 91"/>
          <p:cNvSpPr txBox="1"/>
          <p:nvPr/>
        </p:nvSpPr>
        <p:spPr>
          <a:xfrm>
            <a:off x="5690995" y="4541500"/>
            <a:ext cx="609462" cy="307777"/>
          </a:xfrm>
          <a:prstGeom prst="rect">
            <a:avLst/>
          </a:prstGeom>
          <a:noFill/>
        </p:spPr>
        <p:txBody>
          <a:bodyPr wrap="none" rtlCol="0">
            <a:spAutoFit/>
          </a:bodyPr>
          <a:lstStyle/>
          <a:p>
            <a:r>
              <a:rPr lang="en-US" sz="1400"/>
              <a:t>music</a:t>
            </a:r>
          </a:p>
        </p:txBody>
      </p:sp>
      <p:sp>
        <p:nvSpPr>
          <p:cNvPr id="93" name="Oval 92"/>
          <p:cNvSpPr/>
          <p:nvPr/>
        </p:nvSpPr>
        <p:spPr>
          <a:xfrm>
            <a:off x="2043927" y="3520868"/>
            <a:ext cx="1572937" cy="48517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United States</a:t>
            </a:r>
          </a:p>
        </p:txBody>
      </p:sp>
      <p:sp>
        <p:nvSpPr>
          <p:cNvPr id="94" name="TextBox 93"/>
          <p:cNvSpPr txBox="1"/>
          <p:nvPr/>
        </p:nvSpPr>
        <p:spPr>
          <a:xfrm>
            <a:off x="2177906" y="4079516"/>
            <a:ext cx="1363771" cy="307777"/>
          </a:xfrm>
          <a:prstGeom prst="rect">
            <a:avLst/>
          </a:prstGeom>
          <a:noFill/>
        </p:spPr>
        <p:txBody>
          <a:bodyPr wrap="none" rtlCol="0">
            <a:spAutoFit/>
          </a:bodyPr>
          <a:lstStyle/>
          <a:p>
            <a:r>
              <a:rPr lang="en-US" sz="1400" dirty="0" err="1"/>
              <a:t>countryOfOrigin</a:t>
            </a:r>
            <a:endParaRPr lang="en-US" sz="1400" dirty="0"/>
          </a:p>
        </p:txBody>
      </p:sp>
      <p:sp>
        <p:nvSpPr>
          <p:cNvPr id="95" name="Oval 94"/>
          <p:cNvSpPr/>
          <p:nvPr/>
        </p:nvSpPr>
        <p:spPr>
          <a:xfrm>
            <a:off x="4332671" y="3314367"/>
            <a:ext cx="1551131" cy="46605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Neal McDonough</a:t>
            </a:r>
          </a:p>
        </p:txBody>
      </p:sp>
      <p:sp>
        <p:nvSpPr>
          <p:cNvPr id="96" name="TextBox 95"/>
          <p:cNvSpPr txBox="1"/>
          <p:nvPr/>
        </p:nvSpPr>
        <p:spPr>
          <a:xfrm rot="20656365">
            <a:off x="3489036" y="3322947"/>
            <a:ext cx="1062535" cy="307777"/>
          </a:xfrm>
          <a:prstGeom prst="rect">
            <a:avLst/>
          </a:prstGeom>
          <a:noFill/>
        </p:spPr>
        <p:txBody>
          <a:bodyPr wrap="none" rtlCol="0">
            <a:spAutoFit/>
          </a:bodyPr>
          <a:lstStyle/>
          <a:p>
            <a:r>
              <a:rPr lang="en-US" sz="1400" dirty="0"/>
              <a:t>nationality</a:t>
            </a:r>
            <a:r>
              <a:rPr lang="en-US" sz="1400" baseline="30000" dirty="0"/>
              <a:t>-1</a:t>
            </a:r>
            <a:endParaRPr lang="en-US" sz="1400" dirty="0"/>
          </a:p>
        </p:txBody>
      </p:sp>
      <p:sp>
        <p:nvSpPr>
          <p:cNvPr id="97" name="Oval 96"/>
          <p:cNvSpPr/>
          <p:nvPr/>
        </p:nvSpPr>
        <p:spPr>
          <a:xfrm>
            <a:off x="4121608" y="1874120"/>
            <a:ext cx="1151015" cy="386169"/>
          </a:xfrm>
          <a:prstGeom prst="ellipse">
            <a:avLst/>
          </a:prstGeom>
          <a:solidFill>
            <a:schemeClr val="bg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English</a:t>
            </a:r>
          </a:p>
        </p:txBody>
      </p:sp>
      <p:sp>
        <p:nvSpPr>
          <p:cNvPr id="98" name="Oval 97"/>
          <p:cNvSpPr/>
          <p:nvPr/>
        </p:nvSpPr>
        <p:spPr>
          <a:xfrm>
            <a:off x="6035163" y="3469999"/>
            <a:ext cx="1066830" cy="388904"/>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Tom Hanks</a:t>
            </a:r>
          </a:p>
        </p:txBody>
      </p:sp>
      <p:sp>
        <p:nvSpPr>
          <p:cNvPr id="99" name="TextBox 98"/>
          <p:cNvSpPr txBox="1"/>
          <p:nvPr/>
        </p:nvSpPr>
        <p:spPr>
          <a:xfrm>
            <a:off x="5801256" y="4104380"/>
            <a:ext cx="1572931" cy="307777"/>
          </a:xfrm>
          <a:prstGeom prst="rect">
            <a:avLst/>
          </a:prstGeom>
          <a:noFill/>
        </p:spPr>
        <p:txBody>
          <a:bodyPr wrap="none" rtlCol="0">
            <a:spAutoFit/>
          </a:bodyPr>
          <a:lstStyle/>
          <a:p>
            <a:r>
              <a:rPr lang="en-US" sz="1400" dirty="0" err="1"/>
              <a:t>awardWorkWinner</a:t>
            </a:r>
            <a:endParaRPr lang="en-US" sz="1400" dirty="0"/>
          </a:p>
        </p:txBody>
      </p:sp>
      <p:sp>
        <p:nvSpPr>
          <p:cNvPr id="100" name="TextBox 99"/>
          <p:cNvSpPr txBox="1"/>
          <p:nvPr/>
        </p:nvSpPr>
        <p:spPr>
          <a:xfrm>
            <a:off x="4033433" y="4054159"/>
            <a:ext cx="870559" cy="307777"/>
          </a:xfrm>
          <a:prstGeom prst="rect">
            <a:avLst/>
          </a:prstGeom>
          <a:noFill/>
        </p:spPr>
        <p:txBody>
          <a:bodyPr wrap="none" rtlCol="0">
            <a:spAutoFit/>
          </a:bodyPr>
          <a:lstStyle/>
          <a:p>
            <a:r>
              <a:rPr lang="en-US" sz="1400" dirty="0" err="1"/>
              <a:t>castActor</a:t>
            </a:r>
            <a:endParaRPr lang="en-US" sz="1400" dirty="0"/>
          </a:p>
        </p:txBody>
      </p:sp>
      <p:sp>
        <p:nvSpPr>
          <p:cNvPr id="101" name="TextBox 100"/>
          <p:cNvSpPr txBox="1"/>
          <p:nvPr/>
        </p:nvSpPr>
        <p:spPr>
          <a:xfrm>
            <a:off x="4697115" y="5106786"/>
            <a:ext cx="713472" cy="369332"/>
          </a:xfrm>
          <a:prstGeom prst="rect">
            <a:avLst/>
          </a:prstGeom>
          <a:noFill/>
        </p:spPr>
        <p:txBody>
          <a:bodyPr wrap="square" rtlCol="0">
            <a:spAutoFit/>
          </a:bodyPr>
          <a:lstStyle/>
          <a:p>
            <a:r>
              <a:rPr lang="en-US" b="1" dirty="0"/>
              <a:t>...</a:t>
            </a:r>
          </a:p>
        </p:txBody>
      </p:sp>
      <p:sp>
        <p:nvSpPr>
          <p:cNvPr id="102" name="TextBox 101"/>
          <p:cNvSpPr txBox="1"/>
          <p:nvPr/>
        </p:nvSpPr>
        <p:spPr>
          <a:xfrm>
            <a:off x="6840898" y="3137086"/>
            <a:ext cx="945323" cy="307777"/>
          </a:xfrm>
          <a:prstGeom prst="rect">
            <a:avLst/>
          </a:prstGeom>
          <a:noFill/>
        </p:spPr>
        <p:txBody>
          <a:bodyPr wrap="none" rtlCol="0">
            <a:spAutoFit/>
          </a:bodyPr>
          <a:lstStyle/>
          <a:p>
            <a:r>
              <a:rPr lang="en-US" sz="1400" dirty="0"/>
              <a:t>profession</a:t>
            </a:r>
          </a:p>
        </p:txBody>
      </p:sp>
      <p:sp>
        <p:nvSpPr>
          <p:cNvPr id="103" name="TextBox 102"/>
          <p:cNvSpPr txBox="1"/>
          <p:nvPr/>
        </p:nvSpPr>
        <p:spPr>
          <a:xfrm rot="3049139">
            <a:off x="5215009" y="2675681"/>
            <a:ext cx="1454565" cy="307777"/>
          </a:xfrm>
          <a:prstGeom prst="rect">
            <a:avLst/>
          </a:prstGeom>
          <a:noFill/>
        </p:spPr>
        <p:txBody>
          <a:bodyPr wrap="none" rtlCol="0">
            <a:spAutoFit/>
          </a:bodyPr>
          <a:lstStyle/>
          <a:p>
            <a:r>
              <a:rPr lang="en-US" sz="1400" dirty="0" err="1"/>
              <a:t>personLanguages</a:t>
            </a:r>
            <a:endParaRPr lang="en-US" sz="1400" dirty="0"/>
          </a:p>
        </p:txBody>
      </p:sp>
      <p:sp>
        <p:nvSpPr>
          <p:cNvPr id="104" name="TextBox 103"/>
          <p:cNvSpPr txBox="1"/>
          <p:nvPr/>
        </p:nvSpPr>
        <p:spPr>
          <a:xfrm>
            <a:off x="3602118" y="2931299"/>
            <a:ext cx="1454565" cy="307777"/>
          </a:xfrm>
          <a:prstGeom prst="rect">
            <a:avLst/>
          </a:prstGeom>
          <a:noFill/>
        </p:spPr>
        <p:txBody>
          <a:bodyPr wrap="none" rtlCol="0">
            <a:spAutoFit/>
          </a:bodyPr>
          <a:lstStyle/>
          <a:p>
            <a:r>
              <a:rPr lang="en-US" sz="1400" dirty="0" err="1"/>
              <a:t>personLanguages</a:t>
            </a:r>
            <a:endParaRPr lang="en-US" sz="1400" dirty="0"/>
          </a:p>
        </p:txBody>
      </p:sp>
      <p:sp>
        <p:nvSpPr>
          <p:cNvPr id="105" name="Oval 104"/>
          <p:cNvSpPr/>
          <p:nvPr/>
        </p:nvSpPr>
        <p:spPr>
          <a:xfrm>
            <a:off x="1267723" y="2759427"/>
            <a:ext cx="1435874" cy="54072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Caesars Entertain</a:t>
            </a:r>
            <a:r>
              <a:rPr lang="mr-IN" sz="1400" dirty="0"/>
              <a:t>…</a:t>
            </a:r>
            <a:endParaRPr lang="en-US" sz="1400" dirty="0"/>
          </a:p>
        </p:txBody>
      </p:sp>
      <p:sp>
        <p:nvSpPr>
          <p:cNvPr id="106" name="TextBox 105"/>
          <p:cNvSpPr txBox="1"/>
          <p:nvPr/>
        </p:nvSpPr>
        <p:spPr>
          <a:xfrm>
            <a:off x="892150" y="3329947"/>
            <a:ext cx="1415965" cy="307777"/>
          </a:xfrm>
          <a:prstGeom prst="rect">
            <a:avLst/>
          </a:prstGeom>
          <a:noFill/>
        </p:spPr>
        <p:txBody>
          <a:bodyPr wrap="none" rtlCol="0">
            <a:spAutoFit/>
          </a:bodyPr>
          <a:lstStyle/>
          <a:p>
            <a:r>
              <a:rPr lang="en-US" sz="1400" dirty="0"/>
              <a:t>serviceLocation</a:t>
            </a:r>
            <a:r>
              <a:rPr lang="en-US" sz="1400" baseline="30000" dirty="0"/>
              <a:t>-1</a:t>
            </a:r>
            <a:endParaRPr lang="en-US" sz="1400" dirty="0"/>
          </a:p>
        </p:txBody>
      </p:sp>
      <p:sp>
        <p:nvSpPr>
          <p:cNvPr id="107" name="TextBox 106"/>
          <p:cNvSpPr txBox="1"/>
          <p:nvPr/>
        </p:nvSpPr>
        <p:spPr>
          <a:xfrm rot="20104732">
            <a:off x="2493286" y="2159545"/>
            <a:ext cx="1393523" cy="307777"/>
          </a:xfrm>
          <a:prstGeom prst="rect">
            <a:avLst/>
          </a:prstGeom>
          <a:noFill/>
        </p:spPr>
        <p:txBody>
          <a:bodyPr wrap="none" rtlCol="0">
            <a:spAutoFit/>
          </a:bodyPr>
          <a:lstStyle/>
          <a:p>
            <a:r>
              <a:rPr lang="en-US" sz="1400" dirty="0" err="1"/>
              <a:t>serviceLanguage</a:t>
            </a:r>
            <a:endParaRPr lang="en-US" sz="1400" dirty="0"/>
          </a:p>
        </p:txBody>
      </p:sp>
      <p:sp>
        <p:nvSpPr>
          <p:cNvPr id="108" name="Oval 107"/>
          <p:cNvSpPr/>
          <p:nvPr/>
        </p:nvSpPr>
        <p:spPr>
          <a:xfrm>
            <a:off x="6416077" y="2681541"/>
            <a:ext cx="897483" cy="379540"/>
          </a:xfrm>
          <a:prstGeom prst="ellipse">
            <a:avLst/>
          </a:prstGeom>
          <a:solidFill>
            <a:sysClr val="window" lastClr="FFFFFF"/>
          </a:solid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
                <a:cs typeface=""/>
              </a:rPr>
              <a:t>Actor</a:t>
            </a:r>
          </a:p>
        </p:txBody>
      </p:sp>
      <p:sp>
        <p:nvSpPr>
          <p:cNvPr id="109" name="TextBox 108"/>
          <p:cNvSpPr txBox="1"/>
          <p:nvPr/>
        </p:nvSpPr>
        <p:spPr>
          <a:xfrm rot="19511928">
            <a:off x="2887653" y="2618622"/>
            <a:ext cx="1515095" cy="307777"/>
          </a:xfrm>
          <a:prstGeom prst="rect">
            <a:avLst/>
          </a:prstGeom>
          <a:noFill/>
        </p:spPr>
        <p:txBody>
          <a:bodyPr wrap="none" rtlCol="0">
            <a:spAutoFit/>
          </a:bodyPr>
          <a:lstStyle/>
          <a:p>
            <a:r>
              <a:rPr lang="en-US" sz="1400" dirty="0"/>
              <a:t>countrySpokenIn</a:t>
            </a:r>
            <a:r>
              <a:rPr lang="en-US" sz="1400" baseline="30000" dirty="0"/>
              <a:t>-1</a:t>
            </a:r>
            <a:endParaRPr lang="en-US" sz="1400" dirty="0"/>
          </a:p>
        </p:txBody>
      </p:sp>
      <p:sp>
        <p:nvSpPr>
          <p:cNvPr id="110" name="Oval 109"/>
          <p:cNvSpPr/>
          <p:nvPr/>
        </p:nvSpPr>
        <p:spPr>
          <a:xfrm>
            <a:off x="6649037" y="4611575"/>
            <a:ext cx="1209337" cy="41251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Michael </a:t>
            </a:r>
            <a:r>
              <a:rPr lang="en-US" sz="1400" dirty="0" err="1"/>
              <a:t>Kamen</a:t>
            </a:r>
            <a:endParaRPr lang="en-US" sz="1400" dirty="0"/>
          </a:p>
        </p:txBody>
      </p:sp>
      <p:cxnSp>
        <p:nvCxnSpPr>
          <p:cNvPr id="111" name="Straight Arrow Connector 110"/>
          <p:cNvCxnSpPr/>
          <p:nvPr/>
        </p:nvCxnSpPr>
        <p:spPr>
          <a:xfrm flipV="1">
            <a:off x="2493318" y="2067205"/>
            <a:ext cx="1628290" cy="7714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2" name="Straight Arrow Connector 111"/>
          <p:cNvCxnSpPr/>
          <p:nvPr/>
        </p:nvCxnSpPr>
        <p:spPr>
          <a:xfrm flipH="1" flipV="1">
            <a:off x="4697116" y="2260289"/>
            <a:ext cx="411121" cy="1054078"/>
          </a:xfrm>
          <a:prstGeom prst="straightConnector1">
            <a:avLst/>
          </a:prstGeom>
          <a:ln w="63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13" name="Straight Arrow Connector 112"/>
          <p:cNvCxnSpPr/>
          <p:nvPr/>
        </p:nvCxnSpPr>
        <p:spPr>
          <a:xfrm flipV="1">
            <a:off x="3616864" y="3547394"/>
            <a:ext cx="715807" cy="21606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4" name="Straight Arrow Connector 113"/>
          <p:cNvCxnSpPr/>
          <p:nvPr/>
        </p:nvCxnSpPr>
        <p:spPr>
          <a:xfrm flipV="1">
            <a:off x="2830396" y="2260289"/>
            <a:ext cx="1866720" cy="1260579"/>
          </a:xfrm>
          <a:prstGeom prst="straightConnector1">
            <a:avLst/>
          </a:prstGeom>
          <a:ln w="63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p:cNvCxnSpPr/>
          <p:nvPr/>
        </p:nvCxnSpPr>
        <p:spPr>
          <a:xfrm flipH="1" flipV="1">
            <a:off x="1985660" y="3300155"/>
            <a:ext cx="844736" cy="2207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p:cNvCxnSpPr/>
          <p:nvPr/>
        </p:nvCxnSpPr>
        <p:spPr>
          <a:xfrm flipH="1" flipV="1">
            <a:off x="3386513" y="3937988"/>
            <a:ext cx="964092" cy="737364"/>
          </a:xfrm>
          <a:prstGeom prst="straightConnector1">
            <a:avLst/>
          </a:prstGeom>
          <a:ln w="63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p:cNvCxnSpPr/>
          <p:nvPr/>
        </p:nvCxnSpPr>
        <p:spPr>
          <a:xfrm flipH="1">
            <a:off x="3763756" y="4965478"/>
            <a:ext cx="586849" cy="4763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p:cNvCxnSpPr/>
          <p:nvPr/>
        </p:nvCxnSpPr>
        <p:spPr>
          <a:xfrm flipH="1" flipV="1">
            <a:off x="3010800" y="4817832"/>
            <a:ext cx="1153976" cy="13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p:cNvCxnSpPr/>
          <p:nvPr/>
        </p:nvCxnSpPr>
        <p:spPr>
          <a:xfrm>
            <a:off x="5247869" y="4965478"/>
            <a:ext cx="785585" cy="4796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p:cNvCxnSpPr/>
          <p:nvPr/>
        </p:nvCxnSpPr>
        <p:spPr>
          <a:xfrm flipV="1">
            <a:off x="5433698" y="4817832"/>
            <a:ext cx="1215339" cy="108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p:cNvCxnSpPr>
            <a:stCxn id="85" idx="0"/>
          </p:cNvCxnSpPr>
          <p:nvPr/>
        </p:nvCxnSpPr>
        <p:spPr>
          <a:xfrm flipV="1">
            <a:off x="4799237" y="3801949"/>
            <a:ext cx="306049" cy="809700"/>
          </a:xfrm>
          <a:prstGeom prst="straightConnector1">
            <a:avLst/>
          </a:prstGeom>
          <a:ln w="63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p:cNvCxnSpPr/>
          <p:nvPr/>
        </p:nvCxnSpPr>
        <p:spPr>
          <a:xfrm flipV="1">
            <a:off x="5247869" y="3801949"/>
            <a:ext cx="943528" cy="870408"/>
          </a:xfrm>
          <a:prstGeom prst="straightConnector1">
            <a:avLst/>
          </a:prstGeom>
          <a:ln w="63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p:cNvCxnSpPr/>
          <p:nvPr/>
        </p:nvCxnSpPr>
        <p:spPr>
          <a:xfrm flipV="1">
            <a:off x="6568578" y="3061081"/>
            <a:ext cx="296241" cy="4089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p:cNvCxnSpPr/>
          <p:nvPr/>
        </p:nvCxnSpPr>
        <p:spPr>
          <a:xfrm flipH="1" flipV="1">
            <a:off x="5105286" y="2185611"/>
            <a:ext cx="1086111" cy="1341342"/>
          </a:xfrm>
          <a:prstGeom prst="straightConnector1">
            <a:avLst/>
          </a:prstGeom>
          <a:ln w="63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2131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nodeType="clickEffect">
                                  <p:stCondLst>
                                    <p:cond delay="0"/>
                                  </p:stCondLst>
                                  <p:childTnLst>
                                    <p:animEffect transition="out" filter="blinds(horizontal)">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par>
                                <p:cTn id="8" presetID="3" presetClass="exit" presetSubtype="10" fill="hold" nodeType="withEffect">
                                  <p:stCondLst>
                                    <p:cond delay="0"/>
                                  </p:stCondLst>
                                  <p:childTnLst>
                                    <p:animEffect transition="out" filter="blinds(horizontal)">
                                      <p:cBhvr>
                                        <p:cTn id="9" dur="500"/>
                                        <p:tgtEl>
                                          <p:spTgt spid="3">
                                            <p:txEl>
                                              <p:pRg st="1" end="1"/>
                                            </p:txEl>
                                          </p:spTgt>
                                        </p:tgtEl>
                                      </p:cBhvr>
                                    </p:animEffect>
                                    <p:set>
                                      <p:cBhvr>
                                        <p:cTn id="10" dur="1" fill="hold">
                                          <p:stCondLst>
                                            <p:cond delay="499"/>
                                          </p:stCondLst>
                                        </p:cTn>
                                        <p:tgtEl>
                                          <p:spTgt spid="3">
                                            <p:txEl>
                                              <p:pRg st="1" end="1"/>
                                            </p:txEl>
                                          </p:spTgt>
                                        </p:tgtEl>
                                        <p:attrNameLst>
                                          <p:attrName>style.visibility</p:attrName>
                                        </p:attrNameLst>
                                      </p:cBhvr>
                                      <p:to>
                                        <p:strVal val="hidden"/>
                                      </p:to>
                                    </p:set>
                                  </p:childTnLst>
                                </p:cTn>
                              </p:par>
                              <p:par>
                                <p:cTn id="11" presetID="3" presetClass="exit" presetSubtype="10" fill="hold" nodeType="withEffect">
                                  <p:stCondLst>
                                    <p:cond delay="0"/>
                                  </p:stCondLst>
                                  <p:childTnLst>
                                    <p:animEffect transition="out" filter="blinds(horizontal)">
                                      <p:cBhvr>
                                        <p:cTn id="12" dur="500"/>
                                        <p:tgtEl>
                                          <p:spTgt spid="3">
                                            <p:txEl>
                                              <p:pRg st="2" end="2"/>
                                            </p:txEl>
                                          </p:spTgt>
                                        </p:tgtEl>
                                      </p:cBhvr>
                                    </p:animEffect>
                                    <p:set>
                                      <p:cBhvr>
                                        <p:cTn id="13" dur="1" fill="hold">
                                          <p:stCondLst>
                                            <p:cond delay="499"/>
                                          </p:stCondLst>
                                        </p:cTn>
                                        <p:tgtEl>
                                          <p:spTgt spid="3">
                                            <p:txEl>
                                              <p:pRg st="2" end="2"/>
                                            </p:txEl>
                                          </p:spTgt>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85"/>
                                        </p:tgtEl>
                                        <p:attrNameLst>
                                          <p:attrName>style.visibility</p:attrName>
                                        </p:attrNameLst>
                                      </p:cBhvr>
                                      <p:to>
                                        <p:strVal val="visible"/>
                                      </p:to>
                                    </p:set>
                                    <p:animEffect transition="in" filter="blinds(horizontal)">
                                      <p:cBhvr>
                                        <p:cTn id="18" dur="500"/>
                                        <p:tgtEl>
                                          <p:spTgt spid="85"/>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86"/>
                                        </p:tgtEl>
                                        <p:attrNameLst>
                                          <p:attrName>style.visibility</p:attrName>
                                        </p:attrNameLst>
                                      </p:cBhvr>
                                      <p:to>
                                        <p:strVal val="visible"/>
                                      </p:to>
                                    </p:set>
                                    <p:animEffect transition="in" filter="blinds(horizontal)">
                                      <p:cBhvr>
                                        <p:cTn id="21" dur="500"/>
                                        <p:tgtEl>
                                          <p:spTgt spid="86"/>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87"/>
                                        </p:tgtEl>
                                        <p:attrNameLst>
                                          <p:attrName>style.visibility</p:attrName>
                                        </p:attrNameLst>
                                      </p:cBhvr>
                                      <p:to>
                                        <p:strVal val="visible"/>
                                      </p:to>
                                    </p:set>
                                    <p:animEffect transition="in" filter="blinds(horizontal)">
                                      <p:cBhvr>
                                        <p:cTn id="24" dur="500"/>
                                        <p:tgtEl>
                                          <p:spTgt spid="87"/>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88"/>
                                        </p:tgtEl>
                                        <p:attrNameLst>
                                          <p:attrName>style.visibility</p:attrName>
                                        </p:attrNameLst>
                                      </p:cBhvr>
                                      <p:to>
                                        <p:strVal val="visible"/>
                                      </p:to>
                                    </p:set>
                                    <p:animEffect transition="in" filter="blinds(horizontal)">
                                      <p:cBhvr>
                                        <p:cTn id="27" dur="500"/>
                                        <p:tgtEl>
                                          <p:spTgt spid="88"/>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89"/>
                                        </p:tgtEl>
                                        <p:attrNameLst>
                                          <p:attrName>style.visibility</p:attrName>
                                        </p:attrNameLst>
                                      </p:cBhvr>
                                      <p:to>
                                        <p:strVal val="visible"/>
                                      </p:to>
                                    </p:set>
                                    <p:animEffect transition="in" filter="blinds(horizontal)">
                                      <p:cBhvr>
                                        <p:cTn id="30" dur="500"/>
                                        <p:tgtEl>
                                          <p:spTgt spid="89"/>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90"/>
                                        </p:tgtEl>
                                        <p:attrNameLst>
                                          <p:attrName>style.visibility</p:attrName>
                                        </p:attrNameLst>
                                      </p:cBhvr>
                                      <p:to>
                                        <p:strVal val="visible"/>
                                      </p:to>
                                    </p:set>
                                    <p:animEffect transition="in" filter="blinds(horizontal)">
                                      <p:cBhvr>
                                        <p:cTn id="33" dur="500"/>
                                        <p:tgtEl>
                                          <p:spTgt spid="90"/>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91"/>
                                        </p:tgtEl>
                                        <p:attrNameLst>
                                          <p:attrName>style.visibility</p:attrName>
                                        </p:attrNameLst>
                                      </p:cBhvr>
                                      <p:to>
                                        <p:strVal val="visible"/>
                                      </p:to>
                                    </p:set>
                                    <p:animEffect transition="in" filter="blinds(horizontal)">
                                      <p:cBhvr>
                                        <p:cTn id="36" dur="500"/>
                                        <p:tgtEl>
                                          <p:spTgt spid="91"/>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92"/>
                                        </p:tgtEl>
                                        <p:attrNameLst>
                                          <p:attrName>style.visibility</p:attrName>
                                        </p:attrNameLst>
                                      </p:cBhvr>
                                      <p:to>
                                        <p:strVal val="visible"/>
                                      </p:to>
                                    </p:set>
                                    <p:animEffect transition="in" filter="blinds(horizontal)">
                                      <p:cBhvr>
                                        <p:cTn id="39" dur="500"/>
                                        <p:tgtEl>
                                          <p:spTgt spid="92"/>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93"/>
                                        </p:tgtEl>
                                        <p:attrNameLst>
                                          <p:attrName>style.visibility</p:attrName>
                                        </p:attrNameLst>
                                      </p:cBhvr>
                                      <p:to>
                                        <p:strVal val="visible"/>
                                      </p:to>
                                    </p:set>
                                    <p:animEffect transition="in" filter="blinds(horizontal)">
                                      <p:cBhvr>
                                        <p:cTn id="42" dur="500"/>
                                        <p:tgtEl>
                                          <p:spTgt spid="93"/>
                                        </p:tgtEl>
                                      </p:cBhvr>
                                    </p:animEffect>
                                  </p:childTnLst>
                                </p:cTn>
                              </p:par>
                              <p:par>
                                <p:cTn id="43" presetID="3" presetClass="entr" presetSubtype="10" fill="hold" grpId="0" nodeType="withEffect">
                                  <p:stCondLst>
                                    <p:cond delay="0"/>
                                  </p:stCondLst>
                                  <p:childTnLst>
                                    <p:set>
                                      <p:cBhvr>
                                        <p:cTn id="44" dur="1" fill="hold">
                                          <p:stCondLst>
                                            <p:cond delay="0"/>
                                          </p:stCondLst>
                                        </p:cTn>
                                        <p:tgtEl>
                                          <p:spTgt spid="94"/>
                                        </p:tgtEl>
                                        <p:attrNameLst>
                                          <p:attrName>style.visibility</p:attrName>
                                        </p:attrNameLst>
                                      </p:cBhvr>
                                      <p:to>
                                        <p:strVal val="visible"/>
                                      </p:to>
                                    </p:set>
                                    <p:animEffect transition="in" filter="blinds(horizontal)">
                                      <p:cBhvr>
                                        <p:cTn id="45" dur="500"/>
                                        <p:tgtEl>
                                          <p:spTgt spid="94"/>
                                        </p:tgtEl>
                                      </p:cBhvr>
                                    </p:animEffect>
                                  </p:childTnLst>
                                </p:cTn>
                              </p:par>
                              <p:par>
                                <p:cTn id="46" presetID="3" presetClass="entr" presetSubtype="10" fill="hold" grpId="0" nodeType="withEffect">
                                  <p:stCondLst>
                                    <p:cond delay="0"/>
                                  </p:stCondLst>
                                  <p:childTnLst>
                                    <p:set>
                                      <p:cBhvr>
                                        <p:cTn id="47" dur="1" fill="hold">
                                          <p:stCondLst>
                                            <p:cond delay="0"/>
                                          </p:stCondLst>
                                        </p:cTn>
                                        <p:tgtEl>
                                          <p:spTgt spid="95"/>
                                        </p:tgtEl>
                                        <p:attrNameLst>
                                          <p:attrName>style.visibility</p:attrName>
                                        </p:attrNameLst>
                                      </p:cBhvr>
                                      <p:to>
                                        <p:strVal val="visible"/>
                                      </p:to>
                                    </p:set>
                                    <p:animEffect transition="in" filter="blinds(horizontal)">
                                      <p:cBhvr>
                                        <p:cTn id="48" dur="500"/>
                                        <p:tgtEl>
                                          <p:spTgt spid="95"/>
                                        </p:tgtEl>
                                      </p:cBhvr>
                                    </p:animEffect>
                                  </p:childTnLst>
                                </p:cTn>
                              </p:par>
                              <p:par>
                                <p:cTn id="49" presetID="3" presetClass="entr" presetSubtype="10" fill="hold" grpId="0" nodeType="withEffect">
                                  <p:stCondLst>
                                    <p:cond delay="0"/>
                                  </p:stCondLst>
                                  <p:childTnLst>
                                    <p:set>
                                      <p:cBhvr>
                                        <p:cTn id="50" dur="1" fill="hold">
                                          <p:stCondLst>
                                            <p:cond delay="0"/>
                                          </p:stCondLst>
                                        </p:cTn>
                                        <p:tgtEl>
                                          <p:spTgt spid="96"/>
                                        </p:tgtEl>
                                        <p:attrNameLst>
                                          <p:attrName>style.visibility</p:attrName>
                                        </p:attrNameLst>
                                      </p:cBhvr>
                                      <p:to>
                                        <p:strVal val="visible"/>
                                      </p:to>
                                    </p:set>
                                    <p:animEffect transition="in" filter="blinds(horizontal)">
                                      <p:cBhvr>
                                        <p:cTn id="51" dur="500"/>
                                        <p:tgtEl>
                                          <p:spTgt spid="96"/>
                                        </p:tgtEl>
                                      </p:cBhvr>
                                    </p:animEffect>
                                  </p:childTnLst>
                                </p:cTn>
                              </p:par>
                              <p:par>
                                <p:cTn id="52" presetID="3" presetClass="entr" presetSubtype="10" fill="hold" grpId="0" nodeType="withEffect">
                                  <p:stCondLst>
                                    <p:cond delay="0"/>
                                  </p:stCondLst>
                                  <p:childTnLst>
                                    <p:set>
                                      <p:cBhvr>
                                        <p:cTn id="53" dur="1" fill="hold">
                                          <p:stCondLst>
                                            <p:cond delay="0"/>
                                          </p:stCondLst>
                                        </p:cTn>
                                        <p:tgtEl>
                                          <p:spTgt spid="97"/>
                                        </p:tgtEl>
                                        <p:attrNameLst>
                                          <p:attrName>style.visibility</p:attrName>
                                        </p:attrNameLst>
                                      </p:cBhvr>
                                      <p:to>
                                        <p:strVal val="visible"/>
                                      </p:to>
                                    </p:set>
                                    <p:animEffect transition="in" filter="blinds(horizontal)">
                                      <p:cBhvr>
                                        <p:cTn id="54" dur="500"/>
                                        <p:tgtEl>
                                          <p:spTgt spid="97"/>
                                        </p:tgtEl>
                                      </p:cBhvr>
                                    </p:animEffect>
                                  </p:childTnLst>
                                </p:cTn>
                              </p:par>
                              <p:par>
                                <p:cTn id="55" presetID="3" presetClass="entr" presetSubtype="10" fill="hold" grpId="0" nodeType="withEffect">
                                  <p:stCondLst>
                                    <p:cond delay="0"/>
                                  </p:stCondLst>
                                  <p:childTnLst>
                                    <p:set>
                                      <p:cBhvr>
                                        <p:cTn id="56" dur="1" fill="hold">
                                          <p:stCondLst>
                                            <p:cond delay="0"/>
                                          </p:stCondLst>
                                        </p:cTn>
                                        <p:tgtEl>
                                          <p:spTgt spid="98"/>
                                        </p:tgtEl>
                                        <p:attrNameLst>
                                          <p:attrName>style.visibility</p:attrName>
                                        </p:attrNameLst>
                                      </p:cBhvr>
                                      <p:to>
                                        <p:strVal val="visible"/>
                                      </p:to>
                                    </p:set>
                                    <p:animEffect transition="in" filter="blinds(horizontal)">
                                      <p:cBhvr>
                                        <p:cTn id="57" dur="500"/>
                                        <p:tgtEl>
                                          <p:spTgt spid="98"/>
                                        </p:tgtEl>
                                      </p:cBhvr>
                                    </p:animEffect>
                                  </p:childTnLst>
                                </p:cTn>
                              </p:par>
                              <p:par>
                                <p:cTn id="58" presetID="3" presetClass="entr" presetSubtype="10" fill="hold" grpId="0" nodeType="withEffect">
                                  <p:stCondLst>
                                    <p:cond delay="0"/>
                                  </p:stCondLst>
                                  <p:childTnLst>
                                    <p:set>
                                      <p:cBhvr>
                                        <p:cTn id="59" dur="1" fill="hold">
                                          <p:stCondLst>
                                            <p:cond delay="0"/>
                                          </p:stCondLst>
                                        </p:cTn>
                                        <p:tgtEl>
                                          <p:spTgt spid="99"/>
                                        </p:tgtEl>
                                        <p:attrNameLst>
                                          <p:attrName>style.visibility</p:attrName>
                                        </p:attrNameLst>
                                      </p:cBhvr>
                                      <p:to>
                                        <p:strVal val="visible"/>
                                      </p:to>
                                    </p:set>
                                    <p:animEffect transition="in" filter="blinds(horizontal)">
                                      <p:cBhvr>
                                        <p:cTn id="60" dur="500"/>
                                        <p:tgtEl>
                                          <p:spTgt spid="99"/>
                                        </p:tgtEl>
                                      </p:cBhvr>
                                    </p:animEffect>
                                  </p:childTnLst>
                                </p:cTn>
                              </p:par>
                              <p:par>
                                <p:cTn id="61" presetID="3" presetClass="entr" presetSubtype="10" fill="hold" grpId="0" nodeType="withEffect">
                                  <p:stCondLst>
                                    <p:cond delay="0"/>
                                  </p:stCondLst>
                                  <p:childTnLst>
                                    <p:set>
                                      <p:cBhvr>
                                        <p:cTn id="62" dur="1" fill="hold">
                                          <p:stCondLst>
                                            <p:cond delay="0"/>
                                          </p:stCondLst>
                                        </p:cTn>
                                        <p:tgtEl>
                                          <p:spTgt spid="100"/>
                                        </p:tgtEl>
                                        <p:attrNameLst>
                                          <p:attrName>style.visibility</p:attrName>
                                        </p:attrNameLst>
                                      </p:cBhvr>
                                      <p:to>
                                        <p:strVal val="visible"/>
                                      </p:to>
                                    </p:set>
                                    <p:animEffect transition="in" filter="blinds(horizontal)">
                                      <p:cBhvr>
                                        <p:cTn id="63" dur="500"/>
                                        <p:tgtEl>
                                          <p:spTgt spid="100"/>
                                        </p:tgtEl>
                                      </p:cBhvr>
                                    </p:animEffect>
                                  </p:childTnLst>
                                </p:cTn>
                              </p:par>
                              <p:par>
                                <p:cTn id="64" presetID="3" presetClass="entr" presetSubtype="10" fill="hold" grpId="0" nodeType="withEffect">
                                  <p:stCondLst>
                                    <p:cond delay="0"/>
                                  </p:stCondLst>
                                  <p:childTnLst>
                                    <p:set>
                                      <p:cBhvr>
                                        <p:cTn id="65" dur="1" fill="hold">
                                          <p:stCondLst>
                                            <p:cond delay="0"/>
                                          </p:stCondLst>
                                        </p:cTn>
                                        <p:tgtEl>
                                          <p:spTgt spid="101"/>
                                        </p:tgtEl>
                                        <p:attrNameLst>
                                          <p:attrName>style.visibility</p:attrName>
                                        </p:attrNameLst>
                                      </p:cBhvr>
                                      <p:to>
                                        <p:strVal val="visible"/>
                                      </p:to>
                                    </p:set>
                                    <p:animEffect transition="in" filter="blinds(horizontal)">
                                      <p:cBhvr>
                                        <p:cTn id="66" dur="500"/>
                                        <p:tgtEl>
                                          <p:spTgt spid="101"/>
                                        </p:tgtEl>
                                      </p:cBhvr>
                                    </p:animEffect>
                                  </p:childTnLst>
                                </p:cTn>
                              </p:par>
                              <p:par>
                                <p:cTn id="67" presetID="3" presetClass="entr" presetSubtype="10" fill="hold" grpId="0" nodeType="withEffect">
                                  <p:stCondLst>
                                    <p:cond delay="0"/>
                                  </p:stCondLst>
                                  <p:childTnLst>
                                    <p:set>
                                      <p:cBhvr>
                                        <p:cTn id="68" dur="1" fill="hold">
                                          <p:stCondLst>
                                            <p:cond delay="0"/>
                                          </p:stCondLst>
                                        </p:cTn>
                                        <p:tgtEl>
                                          <p:spTgt spid="102"/>
                                        </p:tgtEl>
                                        <p:attrNameLst>
                                          <p:attrName>style.visibility</p:attrName>
                                        </p:attrNameLst>
                                      </p:cBhvr>
                                      <p:to>
                                        <p:strVal val="visible"/>
                                      </p:to>
                                    </p:set>
                                    <p:animEffect transition="in" filter="blinds(horizontal)">
                                      <p:cBhvr>
                                        <p:cTn id="69" dur="500"/>
                                        <p:tgtEl>
                                          <p:spTgt spid="102"/>
                                        </p:tgtEl>
                                      </p:cBhvr>
                                    </p:animEffect>
                                  </p:childTnLst>
                                </p:cTn>
                              </p:par>
                              <p:par>
                                <p:cTn id="70" presetID="3" presetClass="entr" presetSubtype="10" fill="hold" grpId="0" nodeType="withEffect">
                                  <p:stCondLst>
                                    <p:cond delay="0"/>
                                  </p:stCondLst>
                                  <p:childTnLst>
                                    <p:set>
                                      <p:cBhvr>
                                        <p:cTn id="71" dur="1" fill="hold">
                                          <p:stCondLst>
                                            <p:cond delay="0"/>
                                          </p:stCondLst>
                                        </p:cTn>
                                        <p:tgtEl>
                                          <p:spTgt spid="103"/>
                                        </p:tgtEl>
                                        <p:attrNameLst>
                                          <p:attrName>style.visibility</p:attrName>
                                        </p:attrNameLst>
                                      </p:cBhvr>
                                      <p:to>
                                        <p:strVal val="visible"/>
                                      </p:to>
                                    </p:set>
                                    <p:animEffect transition="in" filter="blinds(horizontal)">
                                      <p:cBhvr>
                                        <p:cTn id="72" dur="500"/>
                                        <p:tgtEl>
                                          <p:spTgt spid="103"/>
                                        </p:tgtEl>
                                      </p:cBhvr>
                                    </p:animEffect>
                                  </p:childTnLst>
                                </p:cTn>
                              </p:par>
                              <p:par>
                                <p:cTn id="73" presetID="3" presetClass="entr" presetSubtype="10" fill="hold" grpId="0" nodeType="withEffect">
                                  <p:stCondLst>
                                    <p:cond delay="0"/>
                                  </p:stCondLst>
                                  <p:childTnLst>
                                    <p:set>
                                      <p:cBhvr>
                                        <p:cTn id="74" dur="1" fill="hold">
                                          <p:stCondLst>
                                            <p:cond delay="0"/>
                                          </p:stCondLst>
                                        </p:cTn>
                                        <p:tgtEl>
                                          <p:spTgt spid="104"/>
                                        </p:tgtEl>
                                        <p:attrNameLst>
                                          <p:attrName>style.visibility</p:attrName>
                                        </p:attrNameLst>
                                      </p:cBhvr>
                                      <p:to>
                                        <p:strVal val="visible"/>
                                      </p:to>
                                    </p:set>
                                    <p:animEffect transition="in" filter="blinds(horizontal)">
                                      <p:cBhvr>
                                        <p:cTn id="75" dur="500"/>
                                        <p:tgtEl>
                                          <p:spTgt spid="104"/>
                                        </p:tgtEl>
                                      </p:cBhvr>
                                    </p:animEffect>
                                  </p:childTnLst>
                                </p:cTn>
                              </p:par>
                              <p:par>
                                <p:cTn id="76" presetID="3" presetClass="entr" presetSubtype="10" fill="hold" grpId="0" nodeType="withEffect">
                                  <p:stCondLst>
                                    <p:cond delay="0"/>
                                  </p:stCondLst>
                                  <p:childTnLst>
                                    <p:set>
                                      <p:cBhvr>
                                        <p:cTn id="77" dur="1" fill="hold">
                                          <p:stCondLst>
                                            <p:cond delay="0"/>
                                          </p:stCondLst>
                                        </p:cTn>
                                        <p:tgtEl>
                                          <p:spTgt spid="105"/>
                                        </p:tgtEl>
                                        <p:attrNameLst>
                                          <p:attrName>style.visibility</p:attrName>
                                        </p:attrNameLst>
                                      </p:cBhvr>
                                      <p:to>
                                        <p:strVal val="visible"/>
                                      </p:to>
                                    </p:set>
                                    <p:animEffect transition="in" filter="blinds(horizontal)">
                                      <p:cBhvr>
                                        <p:cTn id="78" dur="500"/>
                                        <p:tgtEl>
                                          <p:spTgt spid="105"/>
                                        </p:tgtEl>
                                      </p:cBhvr>
                                    </p:animEffect>
                                  </p:childTnLst>
                                </p:cTn>
                              </p:par>
                              <p:par>
                                <p:cTn id="79" presetID="3" presetClass="entr" presetSubtype="10" fill="hold" grpId="0" nodeType="withEffect">
                                  <p:stCondLst>
                                    <p:cond delay="0"/>
                                  </p:stCondLst>
                                  <p:childTnLst>
                                    <p:set>
                                      <p:cBhvr>
                                        <p:cTn id="80" dur="1" fill="hold">
                                          <p:stCondLst>
                                            <p:cond delay="0"/>
                                          </p:stCondLst>
                                        </p:cTn>
                                        <p:tgtEl>
                                          <p:spTgt spid="106"/>
                                        </p:tgtEl>
                                        <p:attrNameLst>
                                          <p:attrName>style.visibility</p:attrName>
                                        </p:attrNameLst>
                                      </p:cBhvr>
                                      <p:to>
                                        <p:strVal val="visible"/>
                                      </p:to>
                                    </p:set>
                                    <p:animEffect transition="in" filter="blinds(horizontal)">
                                      <p:cBhvr>
                                        <p:cTn id="81" dur="500"/>
                                        <p:tgtEl>
                                          <p:spTgt spid="106"/>
                                        </p:tgtEl>
                                      </p:cBhvr>
                                    </p:animEffect>
                                  </p:childTnLst>
                                </p:cTn>
                              </p:par>
                              <p:par>
                                <p:cTn id="82" presetID="3" presetClass="entr" presetSubtype="10" fill="hold" grpId="0" nodeType="withEffect">
                                  <p:stCondLst>
                                    <p:cond delay="0"/>
                                  </p:stCondLst>
                                  <p:childTnLst>
                                    <p:set>
                                      <p:cBhvr>
                                        <p:cTn id="83" dur="1" fill="hold">
                                          <p:stCondLst>
                                            <p:cond delay="0"/>
                                          </p:stCondLst>
                                        </p:cTn>
                                        <p:tgtEl>
                                          <p:spTgt spid="107"/>
                                        </p:tgtEl>
                                        <p:attrNameLst>
                                          <p:attrName>style.visibility</p:attrName>
                                        </p:attrNameLst>
                                      </p:cBhvr>
                                      <p:to>
                                        <p:strVal val="visible"/>
                                      </p:to>
                                    </p:set>
                                    <p:animEffect transition="in" filter="blinds(horizontal)">
                                      <p:cBhvr>
                                        <p:cTn id="84" dur="500"/>
                                        <p:tgtEl>
                                          <p:spTgt spid="107"/>
                                        </p:tgtEl>
                                      </p:cBhvr>
                                    </p:animEffect>
                                  </p:childTnLst>
                                </p:cTn>
                              </p:par>
                              <p:par>
                                <p:cTn id="85" presetID="3" presetClass="entr" presetSubtype="10" fill="hold" grpId="0" nodeType="withEffect">
                                  <p:stCondLst>
                                    <p:cond delay="0"/>
                                  </p:stCondLst>
                                  <p:childTnLst>
                                    <p:set>
                                      <p:cBhvr>
                                        <p:cTn id="86" dur="1" fill="hold">
                                          <p:stCondLst>
                                            <p:cond delay="0"/>
                                          </p:stCondLst>
                                        </p:cTn>
                                        <p:tgtEl>
                                          <p:spTgt spid="108"/>
                                        </p:tgtEl>
                                        <p:attrNameLst>
                                          <p:attrName>style.visibility</p:attrName>
                                        </p:attrNameLst>
                                      </p:cBhvr>
                                      <p:to>
                                        <p:strVal val="visible"/>
                                      </p:to>
                                    </p:set>
                                    <p:animEffect transition="in" filter="blinds(horizontal)">
                                      <p:cBhvr>
                                        <p:cTn id="87" dur="500"/>
                                        <p:tgtEl>
                                          <p:spTgt spid="108"/>
                                        </p:tgtEl>
                                      </p:cBhvr>
                                    </p:animEffect>
                                  </p:childTnLst>
                                </p:cTn>
                              </p:par>
                              <p:par>
                                <p:cTn id="88" presetID="3" presetClass="entr" presetSubtype="10" fill="hold" grpId="0" nodeType="withEffect">
                                  <p:stCondLst>
                                    <p:cond delay="0"/>
                                  </p:stCondLst>
                                  <p:childTnLst>
                                    <p:set>
                                      <p:cBhvr>
                                        <p:cTn id="89" dur="1" fill="hold">
                                          <p:stCondLst>
                                            <p:cond delay="0"/>
                                          </p:stCondLst>
                                        </p:cTn>
                                        <p:tgtEl>
                                          <p:spTgt spid="109"/>
                                        </p:tgtEl>
                                        <p:attrNameLst>
                                          <p:attrName>style.visibility</p:attrName>
                                        </p:attrNameLst>
                                      </p:cBhvr>
                                      <p:to>
                                        <p:strVal val="visible"/>
                                      </p:to>
                                    </p:set>
                                    <p:animEffect transition="in" filter="blinds(horizontal)">
                                      <p:cBhvr>
                                        <p:cTn id="90" dur="500"/>
                                        <p:tgtEl>
                                          <p:spTgt spid="109"/>
                                        </p:tgtEl>
                                      </p:cBhvr>
                                    </p:animEffect>
                                  </p:childTnLst>
                                </p:cTn>
                              </p:par>
                              <p:par>
                                <p:cTn id="91" presetID="3" presetClass="entr" presetSubtype="10" fill="hold" grpId="0" nodeType="withEffect">
                                  <p:stCondLst>
                                    <p:cond delay="0"/>
                                  </p:stCondLst>
                                  <p:childTnLst>
                                    <p:set>
                                      <p:cBhvr>
                                        <p:cTn id="92" dur="1" fill="hold">
                                          <p:stCondLst>
                                            <p:cond delay="0"/>
                                          </p:stCondLst>
                                        </p:cTn>
                                        <p:tgtEl>
                                          <p:spTgt spid="110"/>
                                        </p:tgtEl>
                                        <p:attrNameLst>
                                          <p:attrName>style.visibility</p:attrName>
                                        </p:attrNameLst>
                                      </p:cBhvr>
                                      <p:to>
                                        <p:strVal val="visible"/>
                                      </p:to>
                                    </p:set>
                                    <p:animEffect transition="in" filter="blinds(horizontal)">
                                      <p:cBhvr>
                                        <p:cTn id="93" dur="500"/>
                                        <p:tgtEl>
                                          <p:spTgt spid="110"/>
                                        </p:tgtEl>
                                      </p:cBhvr>
                                    </p:animEffect>
                                  </p:childTnLst>
                                </p:cTn>
                              </p:par>
                              <p:par>
                                <p:cTn id="94" presetID="3" presetClass="entr" presetSubtype="10" fill="hold" nodeType="withEffect">
                                  <p:stCondLst>
                                    <p:cond delay="0"/>
                                  </p:stCondLst>
                                  <p:childTnLst>
                                    <p:set>
                                      <p:cBhvr>
                                        <p:cTn id="95" dur="1" fill="hold">
                                          <p:stCondLst>
                                            <p:cond delay="0"/>
                                          </p:stCondLst>
                                        </p:cTn>
                                        <p:tgtEl>
                                          <p:spTgt spid="111"/>
                                        </p:tgtEl>
                                        <p:attrNameLst>
                                          <p:attrName>style.visibility</p:attrName>
                                        </p:attrNameLst>
                                      </p:cBhvr>
                                      <p:to>
                                        <p:strVal val="visible"/>
                                      </p:to>
                                    </p:set>
                                    <p:animEffect transition="in" filter="blinds(horizontal)">
                                      <p:cBhvr>
                                        <p:cTn id="96" dur="500"/>
                                        <p:tgtEl>
                                          <p:spTgt spid="111"/>
                                        </p:tgtEl>
                                      </p:cBhvr>
                                    </p:animEffect>
                                  </p:childTnLst>
                                </p:cTn>
                              </p:par>
                              <p:par>
                                <p:cTn id="97" presetID="3" presetClass="entr" presetSubtype="10" fill="hold" nodeType="withEffect">
                                  <p:stCondLst>
                                    <p:cond delay="0"/>
                                  </p:stCondLst>
                                  <p:childTnLst>
                                    <p:set>
                                      <p:cBhvr>
                                        <p:cTn id="98" dur="1" fill="hold">
                                          <p:stCondLst>
                                            <p:cond delay="0"/>
                                          </p:stCondLst>
                                        </p:cTn>
                                        <p:tgtEl>
                                          <p:spTgt spid="112"/>
                                        </p:tgtEl>
                                        <p:attrNameLst>
                                          <p:attrName>style.visibility</p:attrName>
                                        </p:attrNameLst>
                                      </p:cBhvr>
                                      <p:to>
                                        <p:strVal val="visible"/>
                                      </p:to>
                                    </p:set>
                                    <p:animEffect transition="in" filter="blinds(horizontal)">
                                      <p:cBhvr>
                                        <p:cTn id="99" dur="500"/>
                                        <p:tgtEl>
                                          <p:spTgt spid="112"/>
                                        </p:tgtEl>
                                      </p:cBhvr>
                                    </p:animEffect>
                                  </p:childTnLst>
                                </p:cTn>
                              </p:par>
                              <p:par>
                                <p:cTn id="100" presetID="3" presetClass="entr" presetSubtype="10" fill="hold" nodeType="withEffect">
                                  <p:stCondLst>
                                    <p:cond delay="0"/>
                                  </p:stCondLst>
                                  <p:childTnLst>
                                    <p:set>
                                      <p:cBhvr>
                                        <p:cTn id="101" dur="1" fill="hold">
                                          <p:stCondLst>
                                            <p:cond delay="0"/>
                                          </p:stCondLst>
                                        </p:cTn>
                                        <p:tgtEl>
                                          <p:spTgt spid="113"/>
                                        </p:tgtEl>
                                        <p:attrNameLst>
                                          <p:attrName>style.visibility</p:attrName>
                                        </p:attrNameLst>
                                      </p:cBhvr>
                                      <p:to>
                                        <p:strVal val="visible"/>
                                      </p:to>
                                    </p:set>
                                    <p:animEffect transition="in" filter="blinds(horizontal)">
                                      <p:cBhvr>
                                        <p:cTn id="102" dur="500"/>
                                        <p:tgtEl>
                                          <p:spTgt spid="113"/>
                                        </p:tgtEl>
                                      </p:cBhvr>
                                    </p:animEffect>
                                  </p:childTnLst>
                                </p:cTn>
                              </p:par>
                              <p:par>
                                <p:cTn id="103" presetID="3" presetClass="entr" presetSubtype="10" fill="hold" nodeType="withEffect">
                                  <p:stCondLst>
                                    <p:cond delay="0"/>
                                  </p:stCondLst>
                                  <p:childTnLst>
                                    <p:set>
                                      <p:cBhvr>
                                        <p:cTn id="104" dur="1" fill="hold">
                                          <p:stCondLst>
                                            <p:cond delay="0"/>
                                          </p:stCondLst>
                                        </p:cTn>
                                        <p:tgtEl>
                                          <p:spTgt spid="114"/>
                                        </p:tgtEl>
                                        <p:attrNameLst>
                                          <p:attrName>style.visibility</p:attrName>
                                        </p:attrNameLst>
                                      </p:cBhvr>
                                      <p:to>
                                        <p:strVal val="visible"/>
                                      </p:to>
                                    </p:set>
                                    <p:animEffect transition="in" filter="blinds(horizontal)">
                                      <p:cBhvr>
                                        <p:cTn id="105" dur="500"/>
                                        <p:tgtEl>
                                          <p:spTgt spid="114"/>
                                        </p:tgtEl>
                                      </p:cBhvr>
                                    </p:animEffect>
                                  </p:childTnLst>
                                </p:cTn>
                              </p:par>
                              <p:par>
                                <p:cTn id="106" presetID="3" presetClass="entr" presetSubtype="10" fill="hold" nodeType="withEffect">
                                  <p:stCondLst>
                                    <p:cond delay="0"/>
                                  </p:stCondLst>
                                  <p:childTnLst>
                                    <p:set>
                                      <p:cBhvr>
                                        <p:cTn id="107" dur="1" fill="hold">
                                          <p:stCondLst>
                                            <p:cond delay="0"/>
                                          </p:stCondLst>
                                        </p:cTn>
                                        <p:tgtEl>
                                          <p:spTgt spid="115"/>
                                        </p:tgtEl>
                                        <p:attrNameLst>
                                          <p:attrName>style.visibility</p:attrName>
                                        </p:attrNameLst>
                                      </p:cBhvr>
                                      <p:to>
                                        <p:strVal val="visible"/>
                                      </p:to>
                                    </p:set>
                                    <p:animEffect transition="in" filter="blinds(horizontal)">
                                      <p:cBhvr>
                                        <p:cTn id="108" dur="500"/>
                                        <p:tgtEl>
                                          <p:spTgt spid="115"/>
                                        </p:tgtEl>
                                      </p:cBhvr>
                                    </p:animEffect>
                                  </p:childTnLst>
                                </p:cTn>
                              </p:par>
                              <p:par>
                                <p:cTn id="109" presetID="3" presetClass="entr" presetSubtype="10" fill="hold" nodeType="withEffect">
                                  <p:stCondLst>
                                    <p:cond delay="0"/>
                                  </p:stCondLst>
                                  <p:childTnLst>
                                    <p:set>
                                      <p:cBhvr>
                                        <p:cTn id="110" dur="1" fill="hold">
                                          <p:stCondLst>
                                            <p:cond delay="0"/>
                                          </p:stCondLst>
                                        </p:cTn>
                                        <p:tgtEl>
                                          <p:spTgt spid="116"/>
                                        </p:tgtEl>
                                        <p:attrNameLst>
                                          <p:attrName>style.visibility</p:attrName>
                                        </p:attrNameLst>
                                      </p:cBhvr>
                                      <p:to>
                                        <p:strVal val="visible"/>
                                      </p:to>
                                    </p:set>
                                    <p:animEffect transition="in" filter="blinds(horizontal)">
                                      <p:cBhvr>
                                        <p:cTn id="111" dur="500"/>
                                        <p:tgtEl>
                                          <p:spTgt spid="116"/>
                                        </p:tgtEl>
                                      </p:cBhvr>
                                    </p:animEffect>
                                  </p:childTnLst>
                                </p:cTn>
                              </p:par>
                              <p:par>
                                <p:cTn id="112" presetID="3" presetClass="entr" presetSubtype="10" fill="hold" nodeType="withEffect">
                                  <p:stCondLst>
                                    <p:cond delay="0"/>
                                  </p:stCondLst>
                                  <p:childTnLst>
                                    <p:set>
                                      <p:cBhvr>
                                        <p:cTn id="113" dur="1" fill="hold">
                                          <p:stCondLst>
                                            <p:cond delay="0"/>
                                          </p:stCondLst>
                                        </p:cTn>
                                        <p:tgtEl>
                                          <p:spTgt spid="117"/>
                                        </p:tgtEl>
                                        <p:attrNameLst>
                                          <p:attrName>style.visibility</p:attrName>
                                        </p:attrNameLst>
                                      </p:cBhvr>
                                      <p:to>
                                        <p:strVal val="visible"/>
                                      </p:to>
                                    </p:set>
                                    <p:animEffect transition="in" filter="blinds(horizontal)">
                                      <p:cBhvr>
                                        <p:cTn id="114" dur="500"/>
                                        <p:tgtEl>
                                          <p:spTgt spid="117"/>
                                        </p:tgtEl>
                                      </p:cBhvr>
                                    </p:animEffect>
                                  </p:childTnLst>
                                </p:cTn>
                              </p:par>
                              <p:par>
                                <p:cTn id="115" presetID="3" presetClass="entr" presetSubtype="10" fill="hold" nodeType="withEffect">
                                  <p:stCondLst>
                                    <p:cond delay="0"/>
                                  </p:stCondLst>
                                  <p:childTnLst>
                                    <p:set>
                                      <p:cBhvr>
                                        <p:cTn id="116" dur="1" fill="hold">
                                          <p:stCondLst>
                                            <p:cond delay="0"/>
                                          </p:stCondLst>
                                        </p:cTn>
                                        <p:tgtEl>
                                          <p:spTgt spid="118"/>
                                        </p:tgtEl>
                                        <p:attrNameLst>
                                          <p:attrName>style.visibility</p:attrName>
                                        </p:attrNameLst>
                                      </p:cBhvr>
                                      <p:to>
                                        <p:strVal val="visible"/>
                                      </p:to>
                                    </p:set>
                                    <p:animEffect transition="in" filter="blinds(horizontal)">
                                      <p:cBhvr>
                                        <p:cTn id="117" dur="500"/>
                                        <p:tgtEl>
                                          <p:spTgt spid="118"/>
                                        </p:tgtEl>
                                      </p:cBhvr>
                                    </p:animEffect>
                                  </p:childTnLst>
                                </p:cTn>
                              </p:par>
                              <p:par>
                                <p:cTn id="118" presetID="3" presetClass="entr" presetSubtype="10" fill="hold" nodeType="withEffect">
                                  <p:stCondLst>
                                    <p:cond delay="0"/>
                                  </p:stCondLst>
                                  <p:childTnLst>
                                    <p:set>
                                      <p:cBhvr>
                                        <p:cTn id="119" dur="1" fill="hold">
                                          <p:stCondLst>
                                            <p:cond delay="0"/>
                                          </p:stCondLst>
                                        </p:cTn>
                                        <p:tgtEl>
                                          <p:spTgt spid="119"/>
                                        </p:tgtEl>
                                        <p:attrNameLst>
                                          <p:attrName>style.visibility</p:attrName>
                                        </p:attrNameLst>
                                      </p:cBhvr>
                                      <p:to>
                                        <p:strVal val="visible"/>
                                      </p:to>
                                    </p:set>
                                    <p:animEffect transition="in" filter="blinds(horizontal)">
                                      <p:cBhvr>
                                        <p:cTn id="120" dur="500"/>
                                        <p:tgtEl>
                                          <p:spTgt spid="119"/>
                                        </p:tgtEl>
                                      </p:cBhvr>
                                    </p:animEffect>
                                  </p:childTnLst>
                                </p:cTn>
                              </p:par>
                              <p:par>
                                <p:cTn id="121" presetID="3" presetClass="entr" presetSubtype="10" fill="hold" nodeType="withEffect">
                                  <p:stCondLst>
                                    <p:cond delay="0"/>
                                  </p:stCondLst>
                                  <p:childTnLst>
                                    <p:set>
                                      <p:cBhvr>
                                        <p:cTn id="122" dur="1" fill="hold">
                                          <p:stCondLst>
                                            <p:cond delay="0"/>
                                          </p:stCondLst>
                                        </p:cTn>
                                        <p:tgtEl>
                                          <p:spTgt spid="120"/>
                                        </p:tgtEl>
                                        <p:attrNameLst>
                                          <p:attrName>style.visibility</p:attrName>
                                        </p:attrNameLst>
                                      </p:cBhvr>
                                      <p:to>
                                        <p:strVal val="visible"/>
                                      </p:to>
                                    </p:set>
                                    <p:animEffect transition="in" filter="blinds(horizontal)">
                                      <p:cBhvr>
                                        <p:cTn id="123" dur="500"/>
                                        <p:tgtEl>
                                          <p:spTgt spid="120"/>
                                        </p:tgtEl>
                                      </p:cBhvr>
                                    </p:animEffect>
                                  </p:childTnLst>
                                </p:cTn>
                              </p:par>
                              <p:par>
                                <p:cTn id="124" presetID="3" presetClass="entr" presetSubtype="10" fill="hold" nodeType="withEffect">
                                  <p:stCondLst>
                                    <p:cond delay="0"/>
                                  </p:stCondLst>
                                  <p:childTnLst>
                                    <p:set>
                                      <p:cBhvr>
                                        <p:cTn id="125" dur="1" fill="hold">
                                          <p:stCondLst>
                                            <p:cond delay="0"/>
                                          </p:stCondLst>
                                        </p:cTn>
                                        <p:tgtEl>
                                          <p:spTgt spid="121"/>
                                        </p:tgtEl>
                                        <p:attrNameLst>
                                          <p:attrName>style.visibility</p:attrName>
                                        </p:attrNameLst>
                                      </p:cBhvr>
                                      <p:to>
                                        <p:strVal val="visible"/>
                                      </p:to>
                                    </p:set>
                                    <p:animEffect transition="in" filter="blinds(horizontal)">
                                      <p:cBhvr>
                                        <p:cTn id="126" dur="500"/>
                                        <p:tgtEl>
                                          <p:spTgt spid="121"/>
                                        </p:tgtEl>
                                      </p:cBhvr>
                                    </p:animEffect>
                                  </p:childTnLst>
                                </p:cTn>
                              </p:par>
                              <p:par>
                                <p:cTn id="127" presetID="3" presetClass="entr" presetSubtype="10" fill="hold" nodeType="withEffect">
                                  <p:stCondLst>
                                    <p:cond delay="0"/>
                                  </p:stCondLst>
                                  <p:childTnLst>
                                    <p:set>
                                      <p:cBhvr>
                                        <p:cTn id="128" dur="1" fill="hold">
                                          <p:stCondLst>
                                            <p:cond delay="0"/>
                                          </p:stCondLst>
                                        </p:cTn>
                                        <p:tgtEl>
                                          <p:spTgt spid="122"/>
                                        </p:tgtEl>
                                        <p:attrNameLst>
                                          <p:attrName>style.visibility</p:attrName>
                                        </p:attrNameLst>
                                      </p:cBhvr>
                                      <p:to>
                                        <p:strVal val="visible"/>
                                      </p:to>
                                    </p:set>
                                    <p:animEffect transition="in" filter="blinds(horizontal)">
                                      <p:cBhvr>
                                        <p:cTn id="129" dur="500"/>
                                        <p:tgtEl>
                                          <p:spTgt spid="122"/>
                                        </p:tgtEl>
                                      </p:cBhvr>
                                    </p:animEffect>
                                  </p:childTnLst>
                                </p:cTn>
                              </p:par>
                              <p:par>
                                <p:cTn id="130" presetID="3" presetClass="entr" presetSubtype="10" fill="hold" nodeType="withEffect">
                                  <p:stCondLst>
                                    <p:cond delay="0"/>
                                  </p:stCondLst>
                                  <p:childTnLst>
                                    <p:set>
                                      <p:cBhvr>
                                        <p:cTn id="131" dur="1" fill="hold">
                                          <p:stCondLst>
                                            <p:cond delay="0"/>
                                          </p:stCondLst>
                                        </p:cTn>
                                        <p:tgtEl>
                                          <p:spTgt spid="123"/>
                                        </p:tgtEl>
                                        <p:attrNameLst>
                                          <p:attrName>style.visibility</p:attrName>
                                        </p:attrNameLst>
                                      </p:cBhvr>
                                      <p:to>
                                        <p:strVal val="visible"/>
                                      </p:to>
                                    </p:set>
                                    <p:animEffect transition="in" filter="blinds(horizontal)">
                                      <p:cBhvr>
                                        <p:cTn id="132" dur="500"/>
                                        <p:tgtEl>
                                          <p:spTgt spid="123"/>
                                        </p:tgtEl>
                                      </p:cBhvr>
                                    </p:animEffect>
                                  </p:childTnLst>
                                </p:cTn>
                              </p:par>
                              <p:par>
                                <p:cTn id="133" presetID="3" presetClass="entr" presetSubtype="10" fill="hold" nodeType="withEffect">
                                  <p:stCondLst>
                                    <p:cond delay="0"/>
                                  </p:stCondLst>
                                  <p:childTnLst>
                                    <p:set>
                                      <p:cBhvr>
                                        <p:cTn id="134" dur="1" fill="hold">
                                          <p:stCondLst>
                                            <p:cond delay="0"/>
                                          </p:stCondLst>
                                        </p:cTn>
                                        <p:tgtEl>
                                          <p:spTgt spid="124"/>
                                        </p:tgtEl>
                                        <p:attrNameLst>
                                          <p:attrName>style.visibility</p:attrName>
                                        </p:attrNameLst>
                                      </p:cBhvr>
                                      <p:to>
                                        <p:strVal val="visible"/>
                                      </p:to>
                                    </p:set>
                                    <p:animEffect transition="in" filter="blinds(horizontal)">
                                      <p:cBhvr>
                                        <p:cTn id="135" dur="500"/>
                                        <p:tgtEl>
                                          <p:spTgt spid="124"/>
                                        </p:tgtEl>
                                      </p:cBhvr>
                                    </p:animEffect>
                                  </p:childTnLst>
                                </p:cTn>
                              </p:par>
                              <p:par>
                                <p:cTn id="136" presetID="1" presetClass="entr" presetSubtype="0" fill="hold" nodeType="withEffect">
                                  <p:stCondLst>
                                    <p:cond delay="0"/>
                                  </p:stCondLst>
                                  <p:childTnLst>
                                    <p:set>
                                      <p:cBhvr>
                                        <p:cTn id="137" dur="1" fill="hold">
                                          <p:stCondLst>
                                            <p:cond delay="0"/>
                                          </p:stCondLst>
                                        </p:cTn>
                                        <p:tgtEl>
                                          <p:spTgt spid="116"/>
                                        </p:tgtEl>
                                        <p:attrNameLst>
                                          <p:attrName>style.visibility</p:attrName>
                                        </p:attrNameLst>
                                      </p:cBhvr>
                                      <p:to>
                                        <p:strVal val="visible"/>
                                      </p:to>
                                    </p:set>
                                  </p:childTnLst>
                                </p:cTn>
                              </p:par>
                              <p:par>
                                <p:cTn id="138" presetID="1" presetClass="entr" presetSubtype="0" fill="hold" nodeType="withEffect">
                                  <p:stCondLst>
                                    <p:cond delay="0"/>
                                  </p:stCondLst>
                                  <p:childTnLst>
                                    <p:set>
                                      <p:cBhvr>
                                        <p:cTn id="139" dur="1" fill="hold">
                                          <p:stCondLst>
                                            <p:cond delay="0"/>
                                          </p:stCondLst>
                                        </p:cTn>
                                        <p:tgtEl>
                                          <p:spTgt spid="114"/>
                                        </p:tgtEl>
                                        <p:attrNameLst>
                                          <p:attrName>style.visibility</p:attrName>
                                        </p:attrNameLst>
                                      </p:cBhvr>
                                      <p:to>
                                        <p:strVal val="visible"/>
                                      </p:to>
                                    </p:set>
                                  </p:childTnLst>
                                </p:cTn>
                              </p:par>
                            </p:childTnLst>
                          </p:cTn>
                        </p:par>
                      </p:childTnLst>
                    </p:cTn>
                  </p:par>
                  <p:par>
                    <p:cTn id="140" fill="hold">
                      <p:stCondLst>
                        <p:cond delay="indefinite"/>
                      </p:stCondLst>
                      <p:childTnLst>
                        <p:par>
                          <p:cTn id="141" fill="hold">
                            <p:stCondLst>
                              <p:cond delay="0"/>
                            </p:stCondLst>
                            <p:childTnLst>
                              <p:par>
                                <p:cTn id="142" presetID="1" presetClass="emph" presetSubtype="2" fill="hold" nodeType="clickEffect">
                                  <p:stCondLst>
                                    <p:cond delay="0"/>
                                  </p:stCondLst>
                                  <p:childTnLst>
                                    <p:animClr clrSpc="rgb" dir="cw">
                                      <p:cBhvr>
                                        <p:cTn id="143" dur="500" fill="hold"/>
                                        <p:tgtEl>
                                          <p:spTgt spid="85"/>
                                        </p:tgtEl>
                                        <p:attrNameLst>
                                          <p:attrName>fillcolor</p:attrName>
                                        </p:attrNameLst>
                                      </p:cBhvr>
                                      <p:to>
                                        <a:schemeClr val="hlink"/>
                                      </p:to>
                                    </p:animClr>
                                    <p:set>
                                      <p:cBhvr>
                                        <p:cTn id="144" dur="500" fill="hold"/>
                                        <p:tgtEl>
                                          <p:spTgt spid="85"/>
                                        </p:tgtEl>
                                        <p:attrNameLst>
                                          <p:attrName>fill.type</p:attrName>
                                        </p:attrNameLst>
                                      </p:cBhvr>
                                      <p:to>
                                        <p:strVal val="solid"/>
                                      </p:to>
                                    </p:set>
                                    <p:set>
                                      <p:cBhvr>
                                        <p:cTn id="145" dur="500" fill="hold"/>
                                        <p:tgtEl>
                                          <p:spTgt spid="85"/>
                                        </p:tgtEl>
                                        <p:attrNameLst>
                                          <p:attrName>fill.on</p:attrName>
                                        </p:attrNameLst>
                                      </p:cBhvr>
                                      <p:to>
                                        <p:strVal val="true"/>
                                      </p:to>
                                    </p:set>
                                  </p:childTnLst>
                                </p:cTn>
                              </p:par>
                            </p:childTnLst>
                          </p:cTn>
                        </p:par>
                      </p:childTnLst>
                    </p:cTn>
                  </p:par>
                  <p:par>
                    <p:cTn id="146" fill="hold">
                      <p:stCondLst>
                        <p:cond delay="indefinite"/>
                      </p:stCondLst>
                      <p:childTnLst>
                        <p:par>
                          <p:cTn id="147" fill="hold">
                            <p:stCondLst>
                              <p:cond delay="0"/>
                            </p:stCondLst>
                            <p:childTnLst>
                              <p:par>
                                <p:cTn id="148" presetID="7" presetClass="emph" presetSubtype="2" fill="hold" nodeType="clickEffect">
                                  <p:stCondLst>
                                    <p:cond delay="0"/>
                                  </p:stCondLst>
                                  <p:childTnLst>
                                    <p:animClr clrSpc="rgb" dir="cw">
                                      <p:cBhvr>
                                        <p:cTn id="149" dur="500" fill="hold"/>
                                        <p:tgtEl>
                                          <p:spTgt spid="121"/>
                                        </p:tgtEl>
                                        <p:attrNameLst>
                                          <p:attrName>stroke.color</p:attrName>
                                        </p:attrNameLst>
                                      </p:cBhvr>
                                      <p:to>
                                        <a:srgbClr val="00E35A"/>
                                      </p:to>
                                    </p:animClr>
                                    <p:set>
                                      <p:cBhvr>
                                        <p:cTn id="150" dur="500" fill="hold"/>
                                        <p:tgtEl>
                                          <p:spTgt spid="121"/>
                                        </p:tgtEl>
                                        <p:attrNameLst>
                                          <p:attrName>stroke.on</p:attrName>
                                        </p:attrNameLst>
                                      </p:cBhvr>
                                      <p:to>
                                        <p:strVal val="true"/>
                                      </p:to>
                                    </p:set>
                                  </p:childTnLst>
                                </p:cTn>
                              </p:par>
                              <p:par>
                                <p:cTn id="151" presetID="7" presetClass="emph" presetSubtype="2" fill="hold" nodeType="withEffect">
                                  <p:stCondLst>
                                    <p:cond delay="0"/>
                                  </p:stCondLst>
                                  <p:childTnLst>
                                    <p:animClr clrSpc="rgb" dir="cw">
                                      <p:cBhvr>
                                        <p:cTn id="152" dur="1000" fill="hold"/>
                                        <p:tgtEl>
                                          <p:spTgt spid="116"/>
                                        </p:tgtEl>
                                        <p:attrNameLst>
                                          <p:attrName>stroke.color</p:attrName>
                                        </p:attrNameLst>
                                      </p:cBhvr>
                                      <p:to>
                                        <a:srgbClr val="00E35A"/>
                                      </p:to>
                                    </p:animClr>
                                    <p:set>
                                      <p:cBhvr>
                                        <p:cTn id="153" dur="1000" fill="hold"/>
                                        <p:tgtEl>
                                          <p:spTgt spid="116"/>
                                        </p:tgtEl>
                                        <p:attrNameLst>
                                          <p:attrName>stroke.on</p:attrName>
                                        </p:attrNameLst>
                                      </p:cBhvr>
                                      <p:to>
                                        <p:strVal val="true"/>
                                      </p:to>
                                    </p:set>
                                  </p:childTnLst>
                                </p:cTn>
                              </p:par>
                              <p:par>
                                <p:cTn id="154" presetID="7" presetClass="emph" presetSubtype="2" fill="hold" nodeType="withEffect">
                                  <p:stCondLst>
                                    <p:cond delay="0"/>
                                  </p:stCondLst>
                                  <p:childTnLst>
                                    <p:animClr clrSpc="rgb" dir="cw">
                                      <p:cBhvr>
                                        <p:cTn id="155" dur="1000" fill="hold"/>
                                        <p:tgtEl>
                                          <p:spTgt spid="114"/>
                                        </p:tgtEl>
                                        <p:attrNameLst>
                                          <p:attrName>stroke.color</p:attrName>
                                        </p:attrNameLst>
                                      </p:cBhvr>
                                      <p:to>
                                        <a:srgbClr val="00E35A"/>
                                      </p:to>
                                    </p:animClr>
                                    <p:set>
                                      <p:cBhvr>
                                        <p:cTn id="156" dur="1000" fill="hold"/>
                                        <p:tgtEl>
                                          <p:spTgt spid="114"/>
                                        </p:tgtEl>
                                        <p:attrNameLst>
                                          <p:attrName>stroke.on</p:attrName>
                                        </p:attrNameLst>
                                      </p:cBhvr>
                                      <p:to>
                                        <p:strVal val="true"/>
                                      </p:to>
                                    </p:set>
                                  </p:childTnLst>
                                </p:cTn>
                              </p:par>
                              <p:par>
                                <p:cTn id="157" presetID="7" presetClass="emph" presetSubtype="2" fill="hold" nodeType="withEffect">
                                  <p:stCondLst>
                                    <p:cond delay="0"/>
                                  </p:stCondLst>
                                  <p:childTnLst>
                                    <p:animClr clrSpc="rgb" dir="cw">
                                      <p:cBhvr>
                                        <p:cTn id="158" dur="1000" fill="hold"/>
                                        <p:tgtEl>
                                          <p:spTgt spid="112"/>
                                        </p:tgtEl>
                                        <p:attrNameLst>
                                          <p:attrName>stroke.color</p:attrName>
                                        </p:attrNameLst>
                                      </p:cBhvr>
                                      <p:to>
                                        <a:srgbClr val="00E35A"/>
                                      </p:to>
                                    </p:animClr>
                                    <p:set>
                                      <p:cBhvr>
                                        <p:cTn id="159" dur="1000" fill="hold"/>
                                        <p:tgtEl>
                                          <p:spTgt spid="112"/>
                                        </p:tgtEl>
                                        <p:attrNameLst>
                                          <p:attrName>stroke.on</p:attrName>
                                        </p:attrNameLst>
                                      </p:cBhvr>
                                      <p:to>
                                        <p:strVal val="true"/>
                                      </p:to>
                                    </p:set>
                                  </p:childTnLst>
                                </p:cTn>
                              </p:par>
                              <p:par>
                                <p:cTn id="160" presetID="7" presetClass="emph" presetSubtype="2" fill="hold" nodeType="withEffect">
                                  <p:stCondLst>
                                    <p:cond delay="0"/>
                                  </p:stCondLst>
                                  <p:childTnLst>
                                    <p:animClr clrSpc="rgb" dir="cw">
                                      <p:cBhvr>
                                        <p:cTn id="161" dur="1000" fill="hold"/>
                                        <p:tgtEl>
                                          <p:spTgt spid="124"/>
                                        </p:tgtEl>
                                        <p:attrNameLst>
                                          <p:attrName>stroke.color</p:attrName>
                                        </p:attrNameLst>
                                      </p:cBhvr>
                                      <p:to>
                                        <a:srgbClr val="00E35A"/>
                                      </p:to>
                                    </p:animClr>
                                    <p:set>
                                      <p:cBhvr>
                                        <p:cTn id="162" dur="1000" fill="hold"/>
                                        <p:tgtEl>
                                          <p:spTgt spid="124"/>
                                        </p:tgtEl>
                                        <p:attrNameLst>
                                          <p:attrName>stroke.on</p:attrName>
                                        </p:attrNameLst>
                                      </p:cBhvr>
                                      <p:to>
                                        <p:strVal val="true"/>
                                      </p:to>
                                    </p:set>
                                  </p:childTnLst>
                                </p:cTn>
                              </p:par>
                              <p:par>
                                <p:cTn id="163" presetID="7" presetClass="emph" presetSubtype="2" fill="hold" nodeType="withEffect">
                                  <p:stCondLst>
                                    <p:cond delay="0"/>
                                  </p:stCondLst>
                                  <p:childTnLst>
                                    <p:animClr clrSpc="rgb" dir="cw">
                                      <p:cBhvr>
                                        <p:cTn id="164" dur="1000" fill="hold"/>
                                        <p:tgtEl>
                                          <p:spTgt spid="122"/>
                                        </p:tgtEl>
                                        <p:attrNameLst>
                                          <p:attrName>stroke.color</p:attrName>
                                        </p:attrNameLst>
                                      </p:cBhvr>
                                      <p:to>
                                        <a:srgbClr val="00E35A"/>
                                      </p:to>
                                    </p:animClr>
                                    <p:set>
                                      <p:cBhvr>
                                        <p:cTn id="165" dur="1000" fill="hold"/>
                                        <p:tgtEl>
                                          <p:spTgt spid="122"/>
                                        </p:tgtEl>
                                        <p:attrNameLst>
                                          <p:attrName>stroke.on</p:attrName>
                                        </p:attrNameLst>
                                      </p:cBhvr>
                                      <p:to>
                                        <p:strVal val="true"/>
                                      </p:to>
                                    </p:set>
                                  </p:childTnLst>
                                </p:cTn>
                              </p:par>
                            </p:childTnLst>
                          </p:cTn>
                        </p:par>
                      </p:childTnLst>
                    </p:cTn>
                  </p:par>
                  <p:par>
                    <p:cTn id="166" fill="hold">
                      <p:stCondLst>
                        <p:cond delay="indefinite"/>
                      </p:stCondLst>
                      <p:childTnLst>
                        <p:par>
                          <p:cTn id="167" fill="hold">
                            <p:stCondLst>
                              <p:cond delay="0"/>
                            </p:stCondLst>
                            <p:childTnLst>
                              <p:par>
                                <p:cTn id="168" presetID="1" presetClass="emph" presetSubtype="2" fill="hold" nodeType="clickEffect">
                                  <p:stCondLst>
                                    <p:cond delay="0"/>
                                  </p:stCondLst>
                                  <p:childTnLst>
                                    <p:animClr clrSpc="rgb" dir="cw">
                                      <p:cBhvr>
                                        <p:cTn id="169" dur="500" fill="hold"/>
                                        <p:tgtEl>
                                          <p:spTgt spid="97"/>
                                        </p:tgtEl>
                                        <p:attrNameLst>
                                          <p:attrName>fillcolor</p:attrName>
                                        </p:attrNameLst>
                                      </p:cBhvr>
                                      <p:to>
                                        <a:schemeClr val="hlink"/>
                                      </p:to>
                                    </p:animClr>
                                    <p:set>
                                      <p:cBhvr>
                                        <p:cTn id="170" dur="500" fill="hold"/>
                                        <p:tgtEl>
                                          <p:spTgt spid="97"/>
                                        </p:tgtEl>
                                        <p:attrNameLst>
                                          <p:attrName>fill.type</p:attrName>
                                        </p:attrNameLst>
                                      </p:cBhvr>
                                      <p:to>
                                        <p:strVal val="solid"/>
                                      </p:to>
                                    </p:set>
                                    <p:set>
                                      <p:cBhvr>
                                        <p:cTn id="171" dur="500" fill="hold"/>
                                        <p:tgtEl>
                                          <p:spTgt spid="9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86" grpId="0" animBg="1"/>
      <p:bldP spid="87" grpId="0" animBg="1"/>
      <p:bldP spid="88" grpId="0"/>
      <p:bldP spid="89" grpId="0"/>
      <p:bldP spid="90" grpId="0" animBg="1"/>
      <p:bldP spid="91" grpId="0"/>
      <p:bldP spid="92" grpId="0"/>
      <p:bldP spid="93" grpId="0" animBg="1"/>
      <p:bldP spid="94" grpId="0"/>
      <p:bldP spid="95" grpId="0" animBg="1"/>
      <p:bldP spid="96" grpId="0"/>
      <p:bldP spid="97" grpId="0" animBg="1"/>
      <p:bldP spid="98" grpId="0" animBg="1"/>
      <p:bldP spid="99" grpId="0"/>
      <p:bldP spid="100" grpId="0"/>
      <p:bldP spid="101" grpId="0"/>
      <p:bldP spid="102" grpId="0"/>
      <p:bldP spid="103" grpId="0"/>
      <p:bldP spid="104" grpId="0"/>
      <p:bldP spid="105" grpId="0" animBg="1"/>
      <p:bldP spid="106" grpId="0"/>
      <p:bldP spid="107" grpId="0"/>
      <p:bldP spid="108" grpId="0" animBg="1"/>
      <p:bldP spid="109" grpId="0"/>
      <p:bldP spid="1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Related Work</a:t>
            </a:r>
          </a:p>
        </p:txBody>
      </p:sp>
      <p:sp>
        <p:nvSpPr>
          <p:cNvPr id="3" name="Content Placeholder 2"/>
          <p:cNvSpPr>
            <a:spLocks noGrp="1"/>
          </p:cNvSpPr>
          <p:nvPr>
            <p:ph idx="1"/>
          </p:nvPr>
        </p:nvSpPr>
        <p:spPr/>
        <p:txBody>
          <a:bodyPr/>
          <a:lstStyle/>
          <a:p>
            <a:r>
              <a:rPr lang="en-US" b="1" dirty="0"/>
              <a:t>Path-based methods</a:t>
            </a:r>
          </a:p>
          <a:p>
            <a:pPr lvl="1"/>
            <a:r>
              <a:rPr lang="en-US" dirty="0"/>
              <a:t>Path-Ranking Algorithm, Lao et al. 2011</a:t>
            </a:r>
          </a:p>
          <a:p>
            <a:pPr lvl="1"/>
            <a:r>
              <a:rPr lang="en-US" dirty="0" err="1"/>
              <a:t>ProPPR</a:t>
            </a:r>
            <a:r>
              <a:rPr lang="en-US" dirty="0"/>
              <a:t>, Wang et al, 2013</a:t>
            </a:r>
          </a:p>
          <a:p>
            <a:pPr lvl="1"/>
            <a:r>
              <a:rPr lang="en-US" dirty="0"/>
              <a:t>Subgraph Feature Extraction, Gardner et al, 2015</a:t>
            </a:r>
          </a:p>
          <a:p>
            <a:pPr lvl="1"/>
            <a:r>
              <a:rPr lang="en-US" dirty="0"/>
              <a:t>RNN + PRA, </a:t>
            </a:r>
            <a:r>
              <a:rPr lang="en-US" dirty="0" err="1"/>
              <a:t>Neelakantan</a:t>
            </a:r>
            <a:r>
              <a:rPr lang="en-US" dirty="0"/>
              <a:t> et al, 2015</a:t>
            </a:r>
          </a:p>
          <a:p>
            <a:pPr lvl="1"/>
            <a:r>
              <a:rPr lang="en-US" dirty="0"/>
              <a:t>Chains of Reasoning, Das et al, 2017</a:t>
            </a:r>
          </a:p>
          <a:p>
            <a:pPr lvl="1"/>
            <a:endParaRPr lang="en-US" dirty="0"/>
          </a:p>
          <a:p>
            <a:pPr lvl="1"/>
            <a:endParaRPr lang="en-US" dirty="0"/>
          </a:p>
        </p:txBody>
      </p:sp>
      <p:sp>
        <p:nvSpPr>
          <p:cNvPr id="4" name="Slide Number Placeholder 3"/>
          <p:cNvSpPr>
            <a:spLocks noGrp="1"/>
          </p:cNvSpPr>
          <p:nvPr>
            <p:ph type="sldNum" sz="quarter" idx="12"/>
          </p:nvPr>
        </p:nvSpPr>
        <p:spPr/>
        <p:txBody>
          <a:bodyPr/>
          <a:lstStyle/>
          <a:p>
            <a:fld id="{7065BB2C-E040-0B41-A79C-72407BBCFFEE}" type="slidenum">
              <a:rPr lang="en-US" smtClean="0"/>
              <a:t>6</a:t>
            </a:fld>
            <a:endParaRPr lang="en-US"/>
          </a:p>
        </p:txBody>
      </p:sp>
      <p:sp>
        <p:nvSpPr>
          <p:cNvPr id="5" name="TextBox 4"/>
          <p:cNvSpPr txBox="1"/>
          <p:nvPr/>
        </p:nvSpPr>
        <p:spPr>
          <a:xfrm>
            <a:off x="1828800" y="4956313"/>
            <a:ext cx="6546574" cy="461665"/>
          </a:xfrm>
          <a:prstGeom prst="rect">
            <a:avLst/>
          </a:prstGeom>
          <a:noFill/>
        </p:spPr>
        <p:txBody>
          <a:bodyPr wrap="square" rtlCol="0">
            <a:spAutoFit/>
          </a:bodyPr>
          <a:lstStyle/>
          <a:p>
            <a:r>
              <a:rPr lang="en-US" sz="2400" dirty="0" smtClean="0">
                <a:latin typeface="Gill Sans" charset="0"/>
                <a:ea typeface="Gill Sans" charset="0"/>
                <a:cs typeface="Gill Sans" charset="0"/>
              </a:rPr>
              <a:t>Why do we need path-based methods?</a:t>
            </a:r>
            <a:endParaRPr lang="en-US" sz="2400" dirty="0">
              <a:latin typeface="Gill Sans" charset="0"/>
              <a:ea typeface="Gill Sans" charset="0"/>
              <a:cs typeface="Gill Sans" charset="0"/>
            </a:endParaRPr>
          </a:p>
        </p:txBody>
      </p:sp>
      <p:sp>
        <p:nvSpPr>
          <p:cNvPr id="6" name="TextBox 5"/>
          <p:cNvSpPr txBox="1"/>
          <p:nvPr/>
        </p:nvSpPr>
        <p:spPr>
          <a:xfrm>
            <a:off x="2417298" y="5417978"/>
            <a:ext cx="6546574" cy="461665"/>
          </a:xfrm>
          <a:prstGeom prst="rect">
            <a:avLst/>
          </a:prstGeom>
          <a:noFill/>
        </p:spPr>
        <p:txBody>
          <a:bodyPr wrap="square" rtlCol="0">
            <a:spAutoFit/>
          </a:bodyPr>
          <a:lstStyle/>
          <a:p>
            <a:r>
              <a:rPr lang="en-US" sz="2400" smtClean="0">
                <a:latin typeface="Gill Sans" charset="0"/>
                <a:ea typeface="Gill Sans" charset="0"/>
                <a:cs typeface="Gill Sans" charset="0"/>
              </a:rPr>
              <a:t>It’s accurate and explainable!</a:t>
            </a:r>
            <a:endParaRPr lang="en-US" sz="2400" dirty="0">
              <a:latin typeface="Gill Sans" charset="0"/>
              <a:ea typeface="Gill Sans" charset="0"/>
              <a:cs typeface="Gill Sans" charset="0"/>
            </a:endParaRPr>
          </a:p>
        </p:txBody>
      </p:sp>
    </p:spTree>
    <p:extLst>
      <p:ext uri="{BB962C8B-B14F-4D97-AF65-F5344CB8AC3E}">
        <p14:creationId xmlns:p14="http://schemas.microsoft.com/office/powerpoint/2010/main" val="182044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Related Work</a:t>
            </a:r>
          </a:p>
        </p:txBody>
      </p:sp>
      <p:sp>
        <p:nvSpPr>
          <p:cNvPr id="3" name="Content Placeholder 2"/>
          <p:cNvSpPr>
            <a:spLocks noGrp="1"/>
          </p:cNvSpPr>
          <p:nvPr>
            <p:ph idx="1"/>
          </p:nvPr>
        </p:nvSpPr>
        <p:spPr/>
        <p:txBody>
          <a:bodyPr/>
          <a:lstStyle/>
          <a:p>
            <a:r>
              <a:rPr lang="en-US" b="1" dirty="0"/>
              <a:t>Embedding-based method</a:t>
            </a:r>
          </a:p>
          <a:p>
            <a:pPr lvl="1"/>
            <a:r>
              <a:rPr lang="en-US" dirty="0"/>
              <a:t>RESCAL, Nickel et al, 2011</a:t>
            </a:r>
          </a:p>
          <a:p>
            <a:pPr lvl="1"/>
            <a:r>
              <a:rPr lang="en-US" dirty="0" err="1"/>
              <a:t>TransE</a:t>
            </a:r>
            <a:r>
              <a:rPr lang="en-US" dirty="0"/>
              <a:t>, </a:t>
            </a:r>
            <a:r>
              <a:rPr lang="en-US" dirty="0" err="1"/>
              <a:t>Bordes</a:t>
            </a:r>
            <a:r>
              <a:rPr lang="en-US" dirty="0"/>
              <a:t> et al, 2013</a:t>
            </a:r>
          </a:p>
          <a:p>
            <a:pPr lvl="1"/>
            <a:r>
              <a:rPr lang="en-US" dirty="0"/>
              <a:t>Neural Tensor Network, </a:t>
            </a:r>
            <a:r>
              <a:rPr lang="en-US" dirty="0" err="1"/>
              <a:t>Socher</a:t>
            </a:r>
            <a:r>
              <a:rPr lang="en-US" dirty="0"/>
              <a:t> et al, 2013</a:t>
            </a:r>
          </a:p>
          <a:p>
            <a:pPr lvl="1"/>
            <a:r>
              <a:rPr lang="en-US" dirty="0" err="1"/>
              <a:t>TransR</a:t>
            </a:r>
            <a:r>
              <a:rPr lang="en-US" dirty="0"/>
              <a:t>/</a:t>
            </a:r>
            <a:r>
              <a:rPr lang="en-US" dirty="0" err="1"/>
              <a:t>CTransR</a:t>
            </a:r>
            <a:r>
              <a:rPr lang="en-US" dirty="0"/>
              <a:t>, Lin et al, 2015</a:t>
            </a:r>
          </a:p>
          <a:p>
            <a:pPr lvl="1"/>
            <a:r>
              <a:rPr lang="en-US" dirty="0"/>
              <a:t>Complex </a:t>
            </a:r>
            <a:r>
              <a:rPr lang="en-US" dirty="0" err="1"/>
              <a:t>Embeddings</a:t>
            </a:r>
            <a:r>
              <a:rPr lang="en-US" dirty="0"/>
              <a:t>, </a:t>
            </a:r>
            <a:r>
              <a:rPr lang="en-US" dirty="0" err="1"/>
              <a:t>Trouillon</a:t>
            </a:r>
            <a:r>
              <a:rPr lang="en-US" dirty="0"/>
              <a:t> et al, 2016</a:t>
            </a:r>
          </a:p>
          <a:p>
            <a:pPr lvl="1"/>
            <a:endParaRPr lang="en-US" b="1" dirty="0"/>
          </a:p>
        </p:txBody>
      </p:sp>
      <p:sp>
        <p:nvSpPr>
          <p:cNvPr id="4" name="Slide Number Placeholder 3"/>
          <p:cNvSpPr>
            <a:spLocks noGrp="1"/>
          </p:cNvSpPr>
          <p:nvPr>
            <p:ph type="sldNum" sz="quarter" idx="12"/>
          </p:nvPr>
        </p:nvSpPr>
        <p:spPr/>
        <p:txBody>
          <a:bodyPr/>
          <a:lstStyle/>
          <a:p>
            <a:fld id="{7065BB2C-E040-0B41-A79C-72407BBCFFEE}" type="slidenum">
              <a:rPr lang="en-US" smtClean="0"/>
              <a:t>7</a:t>
            </a:fld>
            <a:endParaRPr lang="en-US"/>
          </a:p>
        </p:txBody>
      </p:sp>
      <p:sp>
        <p:nvSpPr>
          <p:cNvPr id="5" name="TextBox 4"/>
          <p:cNvSpPr txBox="1"/>
          <p:nvPr/>
        </p:nvSpPr>
        <p:spPr>
          <a:xfrm>
            <a:off x="1123071" y="5291369"/>
            <a:ext cx="6546574" cy="830997"/>
          </a:xfrm>
          <a:prstGeom prst="rect">
            <a:avLst/>
          </a:prstGeom>
          <a:noFill/>
        </p:spPr>
        <p:txBody>
          <a:bodyPr wrap="square" rtlCol="0">
            <a:spAutoFit/>
          </a:bodyPr>
          <a:lstStyle/>
          <a:p>
            <a:pPr algn="ctr"/>
            <a:r>
              <a:rPr lang="en-US" sz="2400" dirty="0" smtClean="0">
                <a:latin typeface="Gill Sans" charset="0"/>
                <a:ea typeface="Gill Sans" charset="0"/>
                <a:cs typeface="Gill Sans" charset="0"/>
              </a:rPr>
              <a:t>Embedding methods allow us to compare, and find similar entities in the vector space.</a:t>
            </a:r>
            <a:endParaRPr lang="en-US" sz="2400" dirty="0">
              <a:latin typeface="Gill Sans" charset="0"/>
              <a:ea typeface="Gill Sans" charset="0"/>
              <a:cs typeface="Gill Sans" charset="0"/>
            </a:endParaRPr>
          </a:p>
        </p:txBody>
      </p:sp>
    </p:spTree>
    <p:extLst>
      <p:ext uri="{BB962C8B-B14F-4D97-AF65-F5344CB8AC3E}">
        <p14:creationId xmlns:p14="http://schemas.microsoft.com/office/powerpoint/2010/main" val="360161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Our </a:t>
            </a:r>
            <a:r>
              <a:rPr lang="en-US" altLang="zh-CN" dirty="0" smtClean="0"/>
              <a:t>Approach: </a:t>
            </a:r>
            <a:r>
              <a:rPr lang="en-US" altLang="zh-CN" dirty="0" err="1" smtClean="0"/>
              <a:t>DeepPath</a:t>
            </a:r>
            <a:endParaRPr lang="en-US" dirty="0"/>
          </a:p>
        </p:txBody>
      </p:sp>
      <p:sp>
        <p:nvSpPr>
          <p:cNvPr id="3" name="Content Placeholder 2"/>
          <p:cNvSpPr>
            <a:spLocks noGrp="1"/>
          </p:cNvSpPr>
          <p:nvPr>
            <p:ph idx="1"/>
          </p:nvPr>
        </p:nvSpPr>
        <p:spPr/>
        <p:txBody>
          <a:bodyPr/>
          <a:lstStyle/>
          <a:p>
            <a:pPr>
              <a:buFont typeface="Wingdings" charset="2"/>
              <a:buChar char="Ø"/>
            </a:pPr>
            <a:r>
              <a:rPr lang="en-US" dirty="0"/>
              <a:t> Learning the </a:t>
            </a:r>
            <a:r>
              <a:rPr lang="en-US" dirty="0" smtClean="0"/>
              <a:t>paths with RL, </a:t>
            </a:r>
            <a:r>
              <a:rPr lang="en-US" dirty="0"/>
              <a:t>instead of using random walks</a:t>
            </a:r>
          </a:p>
          <a:p>
            <a:pPr>
              <a:buFont typeface="Wingdings" charset="2"/>
              <a:buChar char="Ø"/>
            </a:pPr>
            <a:r>
              <a:rPr lang="en-US" dirty="0"/>
              <a:t> Model the path finding as a </a:t>
            </a:r>
            <a:r>
              <a:rPr lang="en-US" dirty="0">
                <a:solidFill>
                  <a:schemeClr val="accent5"/>
                </a:solidFill>
              </a:rPr>
              <a:t>MDP</a:t>
            </a:r>
            <a:r>
              <a:rPr lang="en-US" dirty="0"/>
              <a:t> </a:t>
            </a:r>
          </a:p>
          <a:p>
            <a:pPr>
              <a:buFont typeface="Wingdings" charset="2"/>
              <a:buChar char="Ø"/>
            </a:pPr>
            <a:r>
              <a:rPr lang="en-US" dirty="0"/>
              <a:t> Train </a:t>
            </a:r>
            <a:r>
              <a:rPr lang="en-US" dirty="0">
                <a:solidFill>
                  <a:schemeClr val="accent5"/>
                </a:solidFill>
              </a:rPr>
              <a:t>a RL agent </a:t>
            </a:r>
            <a:r>
              <a:rPr lang="en-US" dirty="0"/>
              <a:t>to find paths</a:t>
            </a:r>
          </a:p>
          <a:p>
            <a:pPr>
              <a:buFont typeface="Wingdings" charset="2"/>
              <a:buChar char="Ø"/>
            </a:pPr>
            <a:r>
              <a:rPr lang="en-US" dirty="0"/>
              <a:t> Represent the KG with </a:t>
            </a:r>
            <a:r>
              <a:rPr lang="en-US" dirty="0" err="1"/>
              <a:t>pretrained</a:t>
            </a:r>
            <a:r>
              <a:rPr lang="en-US" dirty="0"/>
              <a:t> </a:t>
            </a:r>
            <a:r>
              <a:rPr lang="en-US" dirty="0">
                <a:solidFill>
                  <a:schemeClr val="accent5"/>
                </a:solidFill>
              </a:rPr>
              <a:t>KG </a:t>
            </a:r>
            <a:r>
              <a:rPr lang="en-US" dirty="0" err="1">
                <a:solidFill>
                  <a:schemeClr val="accent5"/>
                </a:solidFill>
              </a:rPr>
              <a:t>embeddings</a:t>
            </a:r>
            <a:endParaRPr lang="en-US" dirty="0">
              <a:solidFill>
                <a:schemeClr val="accent5"/>
              </a:solidFill>
            </a:endParaRPr>
          </a:p>
          <a:p>
            <a:pPr>
              <a:buFont typeface="Wingdings" charset="2"/>
              <a:buChar char="Ø"/>
            </a:pPr>
            <a:r>
              <a:rPr lang="en-US" dirty="0"/>
              <a:t> Use the learned paths as </a:t>
            </a:r>
            <a:r>
              <a:rPr lang="en-US" dirty="0">
                <a:solidFill>
                  <a:schemeClr val="accent5"/>
                </a:solidFill>
              </a:rPr>
              <a:t>logical formulas</a:t>
            </a:r>
          </a:p>
          <a:p>
            <a:endParaRPr lang="en-US" dirty="0"/>
          </a:p>
          <a:p>
            <a:endParaRPr lang="en-US" dirty="0"/>
          </a:p>
        </p:txBody>
      </p:sp>
      <p:sp>
        <p:nvSpPr>
          <p:cNvPr id="4" name="Slide Number Placeholder 3"/>
          <p:cNvSpPr>
            <a:spLocks noGrp="1"/>
          </p:cNvSpPr>
          <p:nvPr>
            <p:ph type="sldNum" sz="quarter" idx="12"/>
          </p:nvPr>
        </p:nvSpPr>
        <p:spPr/>
        <p:txBody>
          <a:bodyPr/>
          <a:lstStyle/>
          <a:p>
            <a:fld id="{7065BB2C-E040-0B41-A79C-72407BBCFFEE}" type="slidenum">
              <a:rPr lang="en-US" smtClean="0"/>
              <a:t>8</a:t>
            </a:fld>
            <a:endParaRPr lang="en-US"/>
          </a:p>
        </p:txBody>
      </p:sp>
    </p:spTree>
    <p:extLst>
      <p:ext uri="{BB962C8B-B14F-4D97-AF65-F5344CB8AC3E}">
        <p14:creationId xmlns:p14="http://schemas.microsoft.com/office/powerpoint/2010/main" val="11172974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28650" y="210378"/>
            <a:ext cx="7886700" cy="1325563"/>
          </a:xfrm>
          <a:prstGeom prst="rect">
            <a:avLst/>
          </a:prstGeom>
        </p:spPr>
        <p:txBody>
          <a:bodyPr vert="horz" wrap="square" lIns="0" tIns="0" rIns="0" bIns="0" rtlCol="0">
            <a:spAutoFit/>
          </a:bodyPr>
          <a:lstStyle/>
          <a:p>
            <a:pPr marL="12700">
              <a:lnSpc>
                <a:spcPct val="100000"/>
              </a:lnSpc>
            </a:pPr>
            <a:r>
              <a:rPr spc="-30" dirty="0"/>
              <a:t>Machine</a:t>
            </a:r>
            <a:r>
              <a:rPr spc="-150" dirty="0"/>
              <a:t> </a:t>
            </a:r>
            <a:r>
              <a:rPr spc="-35" dirty="0"/>
              <a:t>Learning</a:t>
            </a:r>
          </a:p>
        </p:txBody>
      </p:sp>
      <p:sp>
        <p:nvSpPr>
          <p:cNvPr id="4" name="object 4"/>
          <p:cNvSpPr txBox="1">
            <a:spLocks noGrp="1"/>
          </p:cNvSpPr>
          <p:nvPr>
            <p:ph type="sldNum" sz="quarter" idx="4294967295"/>
          </p:nvPr>
        </p:nvSpPr>
        <p:spPr>
          <a:xfrm>
            <a:off x="8813545" y="6556730"/>
            <a:ext cx="231140" cy="203834"/>
          </a:xfrm>
          <a:prstGeom prst="rect">
            <a:avLst/>
          </a:prstGeom>
        </p:spPr>
        <p:txBody>
          <a:bodyPr vert="horz" wrap="square" lIns="0" tIns="0" rIns="0" bIns="0" rtlCol="0">
            <a:spAutoFit/>
          </a:bodyPr>
          <a:lstStyle/>
          <a:p>
            <a:pPr marL="114300">
              <a:lnSpc>
                <a:spcPts val="1435"/>
              </a:lnSpc>
            </a:pPr>
            <a:fld id="{81D60167-4931-47E6-BA6A-407CBD079E47}" type="slidenum">
              <a:rPr dirty="0"/>
              <a:t>9</a:t>
            </a:fld>
            <a:endParaRPr dirty="0"/>
          </a:p>
        </p:txBody>
      </p:sp>
      <p:sp>
        <p:nvSpPr>
          <p:cNvPr id="5" name="Oval 4"/>
          <p:cNvSpPr/>
          <p:nvPr/>
        </p:nvSpPr>
        <p:spPr>
          <a:xfrm>
            <a:off x="2191109" y="1328468"/>
            <a:ext cx="4761781" cy="477648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p:cNvSpPr/>
          <p:nvPr/>
        </p:nvSpPr>
        <p:spPr>
          <a:xfrm>
            <a:off x="2725949" y="2225615"/>
            <a:ext cx="1880558" cy="1880558"/>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smtClean="0">
                <a:latin typeface="Gill Sans" charset="0"/>
                <a:ea typeface="Gill Sans" charset="0"/>
                <a:cs typeface="Gill Sans" charset="0"/>
              </a:rPr>
              <a:t>Supervised</a:t>
            </a:r>
          </a:p>
          <a:p>
            <a:pPr algn="ctr"/>
            <a:r>
              <a:rPr lang="en-US" sz="2000" dirty="0" smtClean="0">
                <a:latin typeface="Gill Sans" charset="0"/>
                <a:ea typeface="Gill Sans" charset="0"/>
                <a:cs typeface="Gill Sans" charset="0"/>
              </a:rPr>
              <a:t>Learning</a:t>
            </a:r>
            <a:endParaRPr lang="en-US" sz="2000" dirty="0">
              <a:latin typeface="Gill Sans" charset="0"/>
              <a:ea typeface="Gill Sans" charset="0"/>
              <a:cs typeface="Gill Sans" charset="0"/>
            </a:endParaRPr>
          </a:p>
        </p:txBody>
      </p:sp>
      <p:sp>
        <p:nvSpPr>
          <p:cNvPr id="7" name="Oval 6"/>
          <p:cNvSpPr/>
          <p:nvPr/>
        </p:nvSpPr>
        <p:spPr>
          <a:xfrm>
            <a:off x="4399472" y="2225615"/>
            <a:ext cx="1880558" cy="1880558"/>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latin typeface="Gill Sans" charset="0"/>
                <a:ea typeface="Gill Sans" charset="0"/>
                <a:cs typeface="Gill Sans" charset="0"/>
              </a:rPr>
              <a:t>Unsupervised</a:t>
            </a:r>
          </a:p>
          <a:p>
            <a:pPr algn="ctr"/>
            <a:r>
              <a:rPr lang="en-US" sz="1600" dirty="0" smtClean="0">
                <a:latin typeface="Gill Sans" charset="0"/>
                <a:ea typeface="Gill Sans" charset="0"/>
                <a:cs typeface="Gill Sans" charset="0"/>
              </a:rPr>
              <a:t>Learning</a:t>
            </a:r>
            <a:endParaRPr lang="en-US" sz="1600" dirty="0">
              <a:latin typeface="Gill Sans" charset="0"/>
              <a:ea typeface="Gill Sans" charset="0"/>
              <a:cs typeface="Gill Sans" charset="0"/>
            </a:endParaRPr>
          </a:p>
        </p:txBody>
      </p:sp>
      <p:sp>
        <p:nvSpPr>
          <p:cNvPr id="8" name="Oval 7"/>
          <p:cNvSpPr/>
          <p:nvPr/>
        </p:nvSpPr>
        <p:spPr>
          <a:xfrm>
            <a:off x="3631721" y="3395932"/>
            <a:ext cx="1880558" cy="1880558"/>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r>
              <a:rPr lang="en-US" sz="1400" b="1" dirty="0" smtClean="0"/>
              <a:t>Reinforcement</a:t>
            </a:r>
          </a:p>
          <a:p>
            <a:pPr algn="ctr"/>
            <a:r>
              <a:rPr lang="en-US" sz="1400" b="1" dirty="0" smtClean="0"/>
              <a:t>Learning</a:t>
            </a:r>
            <a:endParaRPr lang="en-US" sz="1400" b="1" dirty="0"/>
          </a:p>
        </p:txBody>
      </p:sp>
    </p:spTree>
    <p:extLst>
      <p:ext uri="{BB962C8B-B14F-4D97-AF65-F5344CB8AC3E}">
        <p14:creationId xmlns:p14="http://schemas.microsoft.com/office/powerpoint/2010/main" val="154978621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373.4533"/>
  <p:tag name="ORIGINALWIDTH" val="2332.208"/>
  <p:tag name="LATEXADDIN" val="\documentclass{article}&#10;\usepackage{amsmath}&#10;\pagestyle{empty}&#10;\begin{document}&#10;&#10;\begin{equation*}&#10;r_{\textsc{global}} = \begin{cases}&#10;+1,&amp; \text{if the path reaches } e_{target}\\ &#10;-1,&amp; \text{otherwise}&#10;\end{cases}&#10;\end{equation*}&#10;&#10;&#10;\end{document}"/>
  <p:tag name="IGUANATEXSIZE" val="20"/>
  <p:tag name="IGUANATEXCURSOR" val="231"/>
  <p:tag name="TRANSPARENCY" val="True"/>
  <p:tag name="FILENAME" val=""/>
  <p:tag name="LATEXENGINEID" val="0"/>
  <p:tag name="TEMPFOLDER" val="c:\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284.2145"/>
  <p:tag name="ORIGINALWIDTH" val="1205.849"/>
  <p:tag name="LATEXADDIN" val="\documentclass{article}&#10;\usepackage{amsmath}&#10;\pagestyle{empty}&#10;\begin{document}&#10;&#10;\begin{equation*}&#10;r_{\textsc{efficiency}} = \frac{1}{length(p)}&#10;\end{equation*}&#10;&#10;&#10;\end{document}"/>
  <p:tag name="IGUANATEXSIZE" val="20"/>
  <p:tag name="IGUANATEXCURSOR" val="160"/>
  <p:tag name="TRANSPARENCY" val="True"/>
  <p:tag name="FILENAME" val=""/>
  <p:tag name="LATEXENGINEID" val="0"/>
  <p:tag name="TEMPFOLDER" val="c:\temp\"/>
  <p:tag name="LATEXFORMHEIGHT" val="312"/>
  <p:tag name="LATEXFORMWIDTH" val="384"/>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379.4526"/>
  <p:tag name="ORIGINALWIDTH" val="1659.542"/>
  <p:tag name="LATEXADDIN" val="\documentclass{article}&#10;\usepackage{amsmath}&#10;\pagestyle{empty}&#10;\begin{document}&#10;&#10;&#10;\begin{equation*}&#10;r_{\textsc{diversity}} = -\frac{1}{|F|}\sum_{i=1}^{|F|}cos(\mathbf{p},\mathbf{p}_i)&#10;\end{equation*}&#10;&#10;\end{document}"/>
  <p:tag name="IGUANATEXSIZE" val="20"/>
  <p:tag name="IGUANATEXCURSOR" val="199"/>
  <p:tag name="TRANSPARENCY" val="True"/>
  <p:tag name="FILENAME" val=""/>
  <p:tag name="LATEXENGINEID" val="0"/>
  <p:tag name="TEMPFOLDER" val="c:\temp\"/>
  <p:tag name="LATEXFORMHEIGHT" val="312"/>
  <p:tag name="LATEXFORMWIDTH" val="384"/>
  <p:tag name="LATEXFORMWRAP" val="True"/>
  <p:tag name="BITMAPVECTOR" val="0"/>
</p:tagLst>
</file>

<file path=ppt/tags/tag4.xml><?xml version="1.0" encoding="utf-8"?>
<p:tagLst xmlns:a="http://schemas.openxmlformats.org/drawingml/2006/main" xmlns:r="http://schemas.openxmlformats.org/officeDocument/2006/relationships" xmlns:p="http://schemas.openxmlformats.org/presentationml/2006/main">
  <p:tag name="OUTPUTDPI" val="1200"/>
  <p:tag name="ORIGINALHEIGHT" val="610.4237"/>
  <p:tag name="ORIGINALWIDTH" val="2776.153"/>
  <p:tag name="LATEXADDIN" val="\documentclass{article}&#10;\usepackage{amsmath}&#10;\pagestyle{empty}&#10;\begin{document}&#10;&#10;\begin{align*}  &#10;\nabla_{\theta}J(\theta) &amp;= \sum_t\sum_{a\in \mathcal{A}}\pi(a|s_t;\theta)\nabla_{\theta}\log{\pi(a|s_t;\theta)}R(s_t,a_t)\\&#10;&amp;\approx \nabla_{\theta}\sum_t \log{\pi(a=r_t|s_t;\theta)}R(s_t,a_t)&#10;\end{align*}&#10;&#10;&#10;\end{document}"/>
  <p:tag name="IGUANATEXSIZE" val="20"/>
  <p:tag name="IGUANATEXCURSOR" val="290"/>
  <p:tag name="TRANSPARENCY" val="True"/>
  <p:tag name="FILENAME" val=""/>
  <p:tag name="LATEXENGINEID" val="0"/>
  <p:tag name="TEMPFOLDER" val="c:\temp\"/>
  <p:tag name="LATEXFORMHEIGHT" val="312"/>
  <p:tag name="LATEXFORMWIDTH" val="384"/>
  <p:tag name="LATEXFORMWRAP" val="True"/>
  <p:tag name="BITMAPVECTOR" val="0"/>
</p:tagLst>
</file>

<file path=ppt/tags/tag5.xml><?xml version="1.0" encoding="utf-8"?>
<p:tagLst xmlns:a="http://schemas.openxmlformats.org/drawingml/2006/main" xmlns:r="http://schemas.openxmlformats.org/officeDocument/2006/relationships" xmlns:p="http://schemas.openxmlformats.org/presentationml/2006/main">
  <p:tag name="OUTPUTDPI" val="1200"/>
  <p:tag name="ORIGINALHEIGHT" val="129.7338"/>
  <p:tag name="ORIGINALWIDTH" val="2645.669"/>
  <p:tag name="LATEXADDIN" val="\documentclass{article}&#10;\usepackage{amsmath}&#10;\pagestyle{empty}&#10;\begin{document}&#10;&#10;$R(s_t,a_t) = \lambda_1 r_{global} + \lambda_2 r_{efficiency} + \lambda_3 r_{diversity}$&#10;&#10;&#10;\end{document}"/>
  <p:tag name="IGUANATEXSIZE" val="20"/>
  <p:tag name="IGUANATEXCURSOR" val="91"/>
  <p:tag name="TRANSPARENCY" val="True"/>
  <p:tag name="FILENAME" val=""/>
  <p:tag name="LATEXENGINEID" val="0"/>
  <p:tag name="TEMPFOLDER" val="c:\temp\"/>
  <p:tag name="LATEXFORMHEIGHT" val="312"/>
  <p:tag name="LATEXFORMWIDTH" val="384"/>
  <p:tag name="LATEXFORMWRAP" val="True"/>
  <p:tag name="BITMAPVECTOR" val="0"/>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2437</TotalTime>
  <Words>1946</Words>
  <Application>Microsoft Macintosh PowerPoint</Application>
  <PresentationFormat>On-screen Show (4:3)</PresentationFormat>
  <Paragraphs>510</Paragraphs>
  <Slides>37</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37</vt:i4>
      </vt:variant>
    </vt:vector>
  </HeadingPairs>
  <TitlesOfParts>
    <vt:vector size="47" baseType="lpstr">
      <vt:lpstr>Calibri</vt:lpstr>
      <vt:lpstr>Cambria Math</vt:lpstr>
      <vt:lpstr>Gill Sans</vt:lpstr>
      <vt:lpstr>Helvetica Neue</vt:lpstr>
      <vt:lpstr>Mangal</vt:lpstr>
      <vt:lpstr>Times</vt:lpstr>
      <vt:lpstr>Wingdings</vt:lpstr>
      <vt:lpstr>等线</vt:lpstr>
      <vt:lpstr>Arial</vt:lpstr>
      <vt:lpstr>Office Theme</vt:lpstr>
      <vt:lpstr>DeepPath: A Reinforcement Learning Method for Knowledge Graph Reasoning</vt:lpstr>
      <vt:lpstr>Agenda</vt:lpstr>
      <vt:lpstr>Knowledge Graphs</vt:lpstr>
      <vt:lpstr>Benefits of Knowledge Graph</vt:lpstr>
      <vt:lpstr>Reasoning on Knowledge Graph</vt:lpstr>
      <vt:lpstr>Related Work</vt:lpstr>
      <vt:lpstr>Related Work</vt:lpstr>
      <vt:lpstr>Our Approach: DeepPath</vt:lpstr>
      <vt:lpstr>Machine Learning</vt:lpstr>
      <vt:lpstr>Supervised v.s. Reinforcement</vt:lpstr>
      <vt:lpstr>Reinforcement Learning</vt:lpstr>
      <vt:lpstr>Reinforcement Learning</vt:lpstr>
      <vt:lpstr>DeepPath: RL for KG Reasoning</vt:lpstr>
      <vt:lpstr>Components of MDP</vt:lpstr>
      <vt:lpstr>Reward Functions</vt:lpstr>
      <vt:lpstr>Training with Policy Gradient</vt:lpstr>
      <vt:lpstr>Challenge</vt:lpstr>
      <vt:lpstr>Supervised (Imitation) Policy Learning</vt:lpstr>
      <vt:lpstr>Datasets and Preprocessing</vt:lpstr>
      <vt:lpstr>Effect of Supervised Policy Learning</vt:lpstr>
      <vt:lpstr>Inference Using Learned Paths</vt:lpstr>
      <vt:lpstr>Link Prediction Result</vt:lpstr>
      <vt:lpstr>Qualitative Analysis</vt:lpstr>
      <vt:lpstr>Qualitative Analysis</vt:lpstr>
      <vt:lpstr>Conclusion and Future Work</vt:lpstr>
      <vt:lpstr>UCSB NLP Lab</vt:lpstr>
      <vt:lpstr>UCSB NLP Lab</vt:lpstr>
      <vt:lpstr>Ongoing Work: Structured Reasoning in Videos</vt:lpstr>
      <vt:lpstr>Task Definition</vt:lpstr>
      <vt:lpstr>Charades Dataset</vt:lpstr>
      <vt:lpstr>Method: Overall Architecture</vt:lpstr>
      <vt:lpstr>Method: STR-Net</vt:lpstr>
      <vt:lpstr>PowerPoint Presentation</vt:lpstr>
      <vt:lpstr>Method: RL Agent</vt:lpstr>
      <vt:lpstr>Method: RL Agent</vt:lpstr>
      <vt:lpstr>Preliminary Experiment</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Wenhan Xiong</dc:creator>
  <cp:lastModifiedBy>Gorov Yu</cp:lastModifiedBy>
  <cp:revision>152</cp:revision>
  <dcterms:created xsi:type="dcterms:W3CDTF">2017-07-20T00:16:10Z</dcterms:created>
  <dcterms:modified xsi:type="dcterms:W3CDTF">2017-07-26T18:59:05Z</dcterms:modified>
</cp:coreProperties>
</file>

<file path=docProps/thumbnail.jpeg>
</file>